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7.xml" ContentType="application/vnd.openxmlformats-officedocument.presentationml.slide+xml"/>
  <Override PartName="/ppt/slideLayouts/slideLayout11.xml" ContentType="application/vnd.openxmlformats-officedocument.presentationml.slideLayout+xml"/>
  <Override PartName="/ppt/slideMasters/slideMaster1.xml" ContentType="application/vnd.openxmlformats-officedocument.presentationml.slideMaster+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6" r:id="rId7"/>
    <p:sldId id="261" r:id="rId8"/>
    <p:sldId id="262" r:id="rId9"/>
    <p:sldId id="263" r:id="rId10"/>
    <p:sldId id="264" r:id="rId11"/>
  </p:sldIdLst>
  <p:sldSz cx="18288000" cy="10287000"/>
  <p:notesSz cx="6858000" cy="9144000"/>
  <p:embeddedFontLst>
    <p:embeddedFont>
      <p:font typeface="Calibri" panose="020F0502020204030204" pitchFamily="34" charset="0"/>
      <p:regular r:id="rId12"/>
      <p:bold r:id="rId13"/>
      <p:italic r:id="rId14"/>
      <p:boldItalic r:id="rId15"/>
    </p:embeddedFont>
    <p:embeddedFont>
      <p:font typeface="IreneFlorentina" panose="020B0604020202020204" charset="0"/>
      <p:regular r:id="rId16"/>
    </p:embeddedFont>
    <p:embeddedFont>
      <p:font typeface="Lazydog" panose="020B0604020202020204"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9" d="100"/>
          <a:sy n="49" d="100"/>
        </p:scale>
        <p:origin x="380"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customXml" Target="../customXml/item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11/27/2024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2.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9.sv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16.sv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25.svg"/></Relationships>
</file>

<file path=ppt/slides/_rels/slide10.xml.rels><?xml version="1.0" encoding="UTF-8" standalone="yes"?>
<Relationships xmlns="http://schemas.openxmlformats.org/package/2006/relationships"><Relationship Id="rId3" Type="http://schemas.openxmlformats.org/officeDocument/2006/relationships/hyperlink" Target="https://www.healthychildren.org/English/ages-stages/gradeschool/puberty/Pages/Masturbation.aspx?gclid=EAIaIQobChMIyYbSpryj9gIVv4FQBh2GmA3iEAAYAiAAEgIoYvD_BwE" TargetMode="External"/><Relationship Id="rId7" Type="http://schemas.openxmlformats.org/officeDocument/2006/relationships/image" Target="../media/image10.jpeg"/><Relationship Id="rId2" Type="http://schemas.openxmlformats.org/officeDocument/2006/relationships/hyperlink" Target="https://www.autism.org.uk/advice-and-guidance/topics/communication/communication-tools/social-stories-and-comic-strip-coversations" TargetMode="External"/><Relationship Id="rId1" Type="http://schemas.openxmlformats.org/officeDocument/2006/relationships/slideLayout" Target="../slideLayouts/slideLayout7.xml"/><Relationship Id="rId6" Type="http://schemas.openxmlformats.org/officeDocument/2006/relationships/hyperlink" Target="https://www.sexeducationforum.org.uk/sites/default/files/field/attachment/RSE%20for%20disabled%20pupils%20and%20pupils%20with%20SEN%20-%20SEF.pdf" TargetMode="External"/><Relationship Id="rId5" Type="http://schemas.openxmlformats.org/officeDocument/2006/relationships/hyperlink" Target="https://www.sexeducationforum.org.uk/news/blog/5-ways-get-ready-statutory-rse?gclid=EAIaIQobChMIiba21sKj9gIVnYBQBh2YMguCEAAYASAAEgLCAfD_BwE" TargetMode="External"/><Relationship Id="rId4" Type="http://schemas.openxmlformats.org/officeDocument/2006/relationships/hyperlink" Target="https://www.twinkl.co.uk/search?q=masturb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4" b="-18662"/>
            </a:stretch>
          </a:blipFill>
        </p:spPr>
      </p:sp>
      <p:sp>
        <p:nvSpPr>
          <p:cNvPr id="3" name="Freeform 3"/>
          <p:cNvSpPr/>
          <p:nvPr/>
        </p:nvSpPr>
        <p:spPr>
          <a:xfrm>
            <a:off x="4777323" y="5470622"/>
            <a:ext cx="8733353" cy="7066077"/>
          </a:xfrm>
          <a:custGeom>
            <a:avLst/>
            <a:gdLst/>
            <a:ahLst/>
            <a:cxnLst/>
            <a:rect l="l" t="t" r="r" b="b"/>
            <a:pathLst>
              <a:path w="8733353" h="7066077">
                <a:moveTo>
                  <a:pt x="0" y="0"/>
                </a:moveTo>
                <a:lnTo>
                  <a:pt x="8733354" y="0"/>
                </a:lnTo>
                <a:lnTo>
                  <a:pt x="8733354" y="7066077"/>
                </a:lnTo>
                <a:lnTo>
                  <a:pt x="0" y="706607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a:off x="12072899" y="5711600"/>
            <a:ext cx="909162" cy="974973"/>
          </a:xfrm>
          <a:custGeom>
            <a:avLst/>
            <a:gdLst/>
            <a:ahLst/>
            <a:cxnLst/>
            <a:rect l="l" t="t" r="r" b="b"/>
            <a:pathLst>
              <a:path w="909162" h="974973">
                <a:moveTo>
                  <a:pt x="0" y="0"/>
                </a:moveTo>
                <a:lnTo>
                  <a:pt x="909162" y="0"/>
                </a:lnTo>
                <a:lnTo>
                  <a:pt x="909162" y="974973"/>
                </a:lnTo>
                <a:lnTo>
                  <a:pt x="0" y="974973"/>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3789293" y="5191998"/>
            <a:ext cx="988030" cy="1210282"/>
          </a:xfrm>
          <a:custGeom>
            <a:avLst/>
            <a:gdLst/>
            <a:ahLst/>
            <a:cxnLst/>
            <a:rect l="l" t="t" r="r" b="b"/>
            <a:pathLst>
              <a:path w="988030" h="1210282">
                <a:moveTo>
                  <a:pt x="0" y="0"/>
                </a:moveTo>
                <a:lnTo>
                  <a:pt x="988030" y="0"/>
                </a:lnTo>
                <a:lnTo>
                  <a:pt x="988030" y="1210282"/>
                </a:lnTo>
                <a:lnTo>
                  <a:pt x="0" y="1210282"/>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6" name="Freeform 6"/>
          <p:cNvSpPr/>
          <p:nvPr/>
        </p:nvSpPr>
        <p:spPr>
          <a:xfrm rot="2259169">
            <a:off x="17358006" y="4245857"/>
            <a:ext cx="948055" cy="522292"/>
          </a:xfrm>
          <a:custGeom>
            <a:avLst/>
            <a:gdLst/>
            <a:ahLst/>
            <a:cxnLst/>
            <a:rect l="l" t="t" r="r" b="b"/>
            <a:pathLst>
              <a:path w="948055" h="522292">
                <a:moveTo>
                  <a:pt x="0" y="0"/>
                </a:moveTo>
                <a:lnTo>
                  <a:pt x="948055" y="0"/>
                </a:lnTo>
                <a:lnTo>
                  <a:pt x="948055" y="522292"/>
                </a:lnTo>
                <a:lnTo>
                  <a:pt x="0" y="52229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7" name="Freeform 7"/>
          <p:cNvSpPr/>
          <p:nvPr/>
        </p:nvSpPr>
        <p:spPr>
          <a:xfrm rot="2259169">
            <a:off x="-100589" y="3310183"/>
            <a:ext cx="948055" cy="522292"/>
          </a:xfrm>
          <a:custGeom>
            <a:avLst/>
            <a:gdLst/>
            <a:ahLst/>
            <a:cxnLst/>
            <a:rect l="l" t="t" r="r" b="b"/>
            <a:pathLst>
              <a:path w="948055" h="522292">
                <a:moveTo>
                  <a:pt x="0" y="0"/>
                </a:moveTo>
                <a:lnTo>
                  <a:pt x="948055" y="0"/>
                </a:lnTo>
                <a:lnTo>
                  <a:pt x="948055" y="522292"/>
                </a:lnTo>
                <a:lnTo>
                  <a:pt x="0" y="52229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8" name="TextBox 8"/>
          <p:cNvSpPr txBox="1"/>
          <p:nvPr/>
        </p:nvSpPr>
        <p:spPr>
          <a:xfrm>
            <a:off x="1959776" y="76312"/>
            <a:ext cx="14368447" cy="4739883"/>
          </a:xfrm>
          <a:prstGeom prst="rect">
            <a:avLst/>
          </a:prstGeom>
        </p:spPr>
        <p:txBody>
          <a:bodyPr lIns="0" tIns="0" rIns="0" bIns="0" rtlCol="0" anchor="t">
            <a:spAutoFit/>
          </a:bodyPr>
          <a:lstStyle/>
          <a:p>
            <a:pPr algn="ctr">
              <a:lnSpc>
                <a:spcPts val="15261"/>
              </a:lnSpc>
              <a:spcBef>
                <a:spcPct val="0"/>
              </a:spcBef>
            </a:pPr>
            <a:r>
              <a:rPr lang="en-US" sz="10900" spc="512" dirty="0" err="1">
                <a:solidFill>
                  <a:srgbClr val="FFFEFE"/>
                </a:solidFill>
                <a:latin typeface="Lazydog"/>
                <a:ea typeface="Lazydog"/>
                <a:cs typeface="Lazydog"/>
                <a:sym typeface="Lazydog"/>
              </a:rPr>
              <a:t>rshe</a:t>
            </a:r>
            <a:r>
              <a:rPr lang="en-US" sz="10900" spc="512" dirty="0">
                <a:solidFill>
                  <a:srgbClr val="FFFEFE"/>
                </a:solidFill>
                <a:latin typeface="Lazydog"/>
                <a:ea typeface="Lazydog"/>
                <a:cs typeface="Lazydog"/>
                <a:sym typeface="Lazydog"/>
              </a:rPr>
              <a:t>: masturbation</a:t>
            </a:r>
          </a:p>
        </p:txBody>
      </p:sp>
      <p:sp>
        <p:nvSpPr>
          <p:cNvPr id="9" name="Freeform 9"/>
          <p:cNvSpPr/>
          <p:nvPr/>
        </p:nvSpPr>
        <p:spPr>
          <a:xfrm>
            <a:off x="15092044" y="109457"/>
            <a:ext cx="2739990" cy="2459467"/>
          </a:xfrm>
          <a:custGeom>
            <a:avLst/>
            <a:gdLst/>
            <a:ahLst/>
            <a:cxnLst/>
            <a:rect l="l" t="t" r="r" b="b"/>
            <a:pathLst>
              <a:path w="2739990" h="2459467">
                <a:moveTo>
                  <a:pt x="0" y="0"/>
                </a:moveTo>
                <a:lnTo>
                  <a:pt x="2739990" y="0"/>
                </a:lnTo>
                <a:lnTo>
                  <a:pt x="2739990" y="2459467"/>
                </a:lnTo>
                <a:lnTo>
                  <a:pt x="0" y="2459467"/>
                </a:lnTo>
                <a:lnTo>
                  <a:pt x="0" y="0"/>
                </a:lnTo>
                <a:close/>
              </a:path>
            </a:pathLst>
          </a:custGeom>
          <a:blipFill>
            <a:blip r:embed="rId11"/>
            <a:stretch>
              <a:fillRect/>
            </a:stretch>
          </a:blipFill>
        </p:spPr>
      </p:sp>
      <p:sp>
        <p:nvSpPr>
          <p:cNvPr id="10" name="Freeform 10"/>
          <p:cNvSpPr/>
          <p:nvPr/>
        </p:nvSpPr>
        <p:spPr>
          <a:xfrm>
            <a:off x="14404657" y="5336301"/>
            <a:ext cx="2854643" cy="4114800"/>
          </a:xfrm>
          <a:custGeom>
            <a:avLst/>
            <a:gdLst/>
            <a:ahLst/>
            <a:cxnLst/>
            <a:rect l="l" t="t" r="r" b="b"/>
            <a:pathLst>
              <a:path w="2854643" h="4114800">
                <a:moveTo>
                  <a:pt x="0" y="0"/>
                </a:moveTo>
                <a:lnTo>
                  <a:pt x="2854643" y="0"/>
                </a:lnTo>
                <a:lnTo>
                  <a:pt x="2854643" y="4114800"/>
                </a:lnTo>
                <a:lnTo>
                  <a:pt x="0" y="4114800"/>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1" name="Freeform 11"/>
          <p:cNvSpPr/>
          <p:nvPr/>
        </p:nvSpPr>
        <p:spPr>
          <a:xfrm flipH="1">
            <a:off x="654893" y="5336301"/>
            <a:ext cx="2854642" cy="4114800"/>
          </a:xfrm>
          <a:custGeom>
            <a:avLst/>
            <a:gdLst/>
            <a:ahLst/>
            <a:cxnLst/>
            <a:rect l="l" t="t" r="r" b="b"/>
            <a:pathLst>
              <a:path w="2854642" h="4114800">
                <a:moveTo>
                  <a:pt x="2854642" y="0"/>
                </a:moveTo>
                <a:lnTo>
                  <a:pt x="0" y="0"/>
                </a:lnTo>
                <a:lnTo>
                  <a:pt x="0" y="4114800"/>
                </a:lnTo>
                <a:lnTo>
                  <a:pt x="2854642" y="4114800"/>
                </a:lnTo>
                <a:lnTo>
                  <a:pt x="2854642"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2" name="TextBox 12"/>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
        <p:nvSpPr>
          <p:cNvPr id="13" name="TextBox 13"/>
          <p:cNvSpPr txBox="1"/>
          <p:nvPr/>
        </p:nvSpPr>
        <p:spPr>
          <a:xfrm>
            <a:off x="5488612" y="4010675"/>
            <a:ext cx="7818599" cy="1354201"/>
          </a:xfrm>
          <a:prstGeom prst="rect">
            <a:avLst/>
          </a:prstGeom>
        </p:spPr>
        <p:txBody>
          <a:bodyPr lIns="0" tIns="0" rIns="0" bIns="0" rtlCol="0" anchor="t">
            <a:spAutoFit/>
          </a:bodyPr>
          <a:lstStyle/>
          <a:p>
            <a:pPr algn="ctr">
              <a:lnSpc>
                <a:spcPts val="5191"/>
              </a:lnSpc>
              <a:spcBef>
                <a:spcPct val="0"/>
              </a:spcBef>
            </a:pPr>
            <a:r>
              <a:rPr lang="en-US" sz="4400" spc="-193" dirty="0">
                <a:solidFill>
                  <a:srgbClr val="CFEEFF"/>
                </a:solidFill>
                <a:latin typeface="IreneFlorentina"/>
                <a:ea typeface="IreneFlorentina"/>
                <a:cs typeface="IreneFlorentina"/>
                <a:sym typeface="IreneFlorentina"/>
              </a:rPr>
              <a:t>How should we respond to sexual exploration?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4" b="-18662"/>
            </a:stretch>
          </a:blipFill>
        </p:spPr>
      </p:sp>
      <p:grpSp>
        <p:nvGrpSpPr>
          <p:cNvPr id="3" name="Group 3"/>
          <p:cNvGrpSpPr/>
          <p:nvPr/>
        </p:nvGrpSpPr>
        <p:grpSpPr>
          <a:xfrm rot="5400000">
            <a:off x="2405067" y="4674818"/>
            <a:ext cx="3223115" cy="6748181"/>
            <a:chOff x="0" y="0"/>
            <a:chExt cx="917790" cy="1921561"/>
          </a:xfrm>
        </p:grpSpPr>
        <p:sp>
          <p:nvSpPr>
            <p:cNvPr id="4" name="Freeform 4"/>
            <p:cNvSpPr/>
            <p:nvPr/>
          </p:nvSpPr>
          <p:spPr>
            <a:xfrm>
              <a:off x="0" y="0"/>
              <a:ext cx="917790" cy="1921561"/>
            </a:xfrm>
            <a:custGeom>
              <a:avLst/>
              <a:gdLst/>
              <a:ahLst/>
              <a:cxnLst/>
              <a:rect l="l" t="t" r="r" b="b"/>
              <a:pathLst>
                <a:path w="917790" h="1921561">
                  <a:moveTo>
                    <a:pt x="793330" y="1921561"/>
                  </a:moveTo>
                  <a:lnTo>
                    <a:pt x="124460" y="1921561"/>
                  </a:lnTo>
                  <a:cubicBezTo>
                    <a:pt x="55880" y="1921561"/>
                    <a:pt x="0" y="1865681"/>
                    <a:pt x="0" y="1797101"/>
                  </a:cubicBezTo>
                  <a:lnTo>
                    <a:pt x="0" y="124460"/>
                  </a:lnTo>
                  <a:cubicBezTo>
                    <a:pt x="0" y="55880"/>
                    <a:pt x="55880" y="0"/>
                    <a:pt x="124460" y="0"/>
                  </a:cubicBezTo>
                  <a:lnTo>
                    <a:pt x="793330" y="0"/>
                  </a:lnTo>
                  <a:cubicBezTo>
                    <a:pt x="861910" y="0"/>
                    <a:pt x="917790" y="55880"/>
                    <a:pt x="917790" y="124460"/>
                  </a:cubicBezTo>
                  <a:lnTo>
                    <a:pt x="917790" y="1797101"/>
                  </a:lnTo>
                  <a:cubicBezTo>
                    <a:pt x="917790" y="1865681"/>
                    <a:pt x="861910" y="1921561"/>
                    <a:pt x="793330" y="1921561"/>
                  </a:cubicBezTo>
                  <a:close/>
                </a:path>
              </a:pathLst>
            </a:custGeom>
            <a:solidFill>
              <a:srgbClr val="FDE5BE"/>
            </a:solidFill>
          </p:spPr>
        </p:sp>
      </p:grpSp>
      <p:grpSp>
        <p:nvGrpSpPr>
          <p:cNvPr id="5" name="Group 5"/>
          <p:cNvGrpSpPr/>
          <p:nvPr/>
        </p:nvGrpSpPr>
        <p:grpSpPr>
          <a:xfrm rot="5400000">
            <a:off x="11253411" y="4654626"/>
            <a:ext cx="3223115" cy="6788565"/>
            <a:chOff x="0" y="0"/>
            <a:chExt cx="917790" cy="1933061"/>
          </a:xfrm>
        </p:grpSpPr>
        <p:sp>
          <p:nvSpPr>
            <p:cNvPr id="6" name="Freeform 6"/>
            <p:cNvSpPr/>
            <p:nvPr/>
          </p:nvSpPr>
          <p:spPr>
            <a:xfrm>
              <a:off x="0" y="0"/>
              <a:ext cx="917790" cy="1933061"/>
            </a:xfrm>
            <a:custGeom>
              <a:avLst/>
              <a:gdLst/>
              <a:ahLst/>
              <a:cxnLst/>
              <a:rect l="l" t="t" r="r" b="b"/>
              <a:pathLst>
                <a:path w="917790" h="1933061">
                  <a:moveTo>
                    <a:pt x="793330" y="1933060"/>
                  </a:moveTo>
                  <a:lnTo>
                    <a:pt x="124460" y="1933060"/>
                  </a:lnTo>
                  <a:cubicBezTo>
                    <a:pt x="55880" y="1933060"/>
                    <a:pt x="0" y="1877181"/>
                    <a:pt x="0" y="1808600"/>
                  </a:cubicBezTo>
                  <a:lnTo>
                    <a:pt x="0" y="124460"/>
                  </a:lnTo>
                  <a:cubicBezTo>
                    <a:pt x="0" y="55880"/>
                    <a:pt x="55880" y="0"/>
                    <a:pt x="124460" y="0"/>
                  </a:cubicBezTo>
                  <a:lnTo>
                    <a:pt x="793330" y="0"/>
                  </a:lnTo>
                  <a:cubicBezTo>
                    <a:pt x="861910" y="0"/>
                    <a:pt x="917790" y="55880"/>
                    <a:pt x="917790" y="124460"/>
                  </a:cubicBezTo>
                  <a:lnTo>
                    <a:pt x="917790" y="1808601"/>
                  </a:lnTo>
                  <a:cubicBezTo>
                    <a:pt x="917790" y="1877181"/>
                    <a:pt x="861910" y="1933061"/>
                    <a:pt x="793330" y="1933061"/>
                  </a:cubicBezTo>
                  <a:close/>
                </a:path>
              </a:pathLst>
            </a:custGeom>
            <a:solidFill>
              <a:srgbClr val="FFE0CE"/>
            </a:solidFill>
          </p:spPr>
        </p:sp>
      </p:grpSp>
      <p:grpSp>
        <p:nvGrpSpPr>
          <p:cNvPr id="7" name="Group 7"/>
          <p:cNvGrpSpPr/>
          <p:nvPr/>
        </p:nvGrpSpPr>
        <p:grpSpPr>
          <a:xfrm rot="5400000">
            <a:off x="2404229" y="659892"/>
            <a:ext cx="3224789" cy="6748181"/>
            <a:chOff x="0" y="0"/>
            <a:chExt cx="918267" cy="1921561"/>
          </a:xfrm>
        </p:grpSpPr>
        <p:sp>
          <p:nvSpPr>
            <p:cNvPr id="8" name="Freeform 8"/>
            <p:cNvSpPr/>
            <p:nvPr/>
          </p:nvSpPr>
          <p:spPr>
            <a:xfrm>
              <a:off x="0" y="0"/>
              <a:ext cx="918267" cy="1921561"/>
            </a:xfrm>
            <a:custGeom>
              <a:avLst/>
              <a:gdLst/>
              <a:ahLst/>
              <a:cxnLst/>
              <a:rect l="l" t="t" r="r" b="b"/>
              <a:pathLst>
                <a:path w="918267" h="1921561">
                  <a:moveTo>
                    <a:pt x="793806" y="1921561"/>
                  </a:moveTo>
                  <a:lnTo>
                    <a:pt x="124460" y="1921561"/>
                  </a:lnTo>
                  <a:cubicBezTo>
                    <a:pt x="55880" y="1921561"/>
                    <a:pt x="0" y="1865681"/>
                    <a:pt x="0" y="1797101"/>
                  </a:cubicBezTo>
                  <a:lnTo>
                    <a:pt x="0" y="124460"/>
                  </a:lnTo>
                  <a:cubicBezTo>
                    <a:pt x="0" y="55880"/>
                    <a:pt x="55880" y="0"/>
                    <a:pt x="124460" y="0"/>
                  </a:cubicBezTo>
                  <a:lnTo>
                    <a:pt x="793807" y="0"/>
                  </a:lnTo>
                  <a:cubicBezTo>
                    <a:pt x="862387" y="0"/>
                    <a:pt x="918267" y="55880"/>
                    <a:pt x="918267" y="124460"/>
                  </a:cubicBezTo>
                  <a:lnTo>
                    <a:pt x="918267" y="1797101"/>
                  </a:lnTo>
                  <a:cubicBezTo>
                    <a:pt x="918267" y="1865681"/>
                    <a:pt x="862387" y="1921561"/>
                    <a:pt x="793807" y="1921561"/>
                  </a:cubicBezTo>
                  <a:close/>
                </a:path>
              </a:pathLst>
            </a:custGeom>
            <a:solidFill>
              <a:srgbClr val="E6F4AD"/>
            </a:solidFill>
          </p:spPr>
        </p:sp>
      </p:grpSp>
      <p:sp>
        <p:nvSpPr>
          <p:cNvPr id="9" name="Freeform 9"/>
          <p:cNvSpPr/>
          <p:nvPr/>
        </p:nvSpPr>
        <p:spPr>
          <a:xfrm>
            <a:off x="1370195" y="5646377"/>
            <a:ext cx="178123" cy="163889"/>
          </a:xfrm>
          <a:custGeom>
            <a:avLst/>
            <a:gdLst/>
            <a:ahLst/>
            <a:cxnLst/>
            <a:rect l="l" t="t" r="r" b="b"/>
            <a:pathLst>
              <a:path w="178123" h="163889">
                <a:moveTo>
                  <a:pt x="0" y="0"/>
                </a:moveTo>
                <a:lnTo>
                  <a:pt x="178123" y="0"/>
                </a:lnTo>
                <a:lnTo>
                  <a:pt x="178123" y="163889"/>
                </a:lnTo>
                <a:lnTo>
                  <a:pt x="0" y="16388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0" name="TextBox 10"/>
          <p:cNvSpPr txBox="1"/>
          <p:nvPr/>
        </p:nvSpPr>
        <p:spPr>
          <a:xfrm>
            <a:off x="206893" y="298958"/>
            <a:ext cx="17874214" cy="729742"/>
          </a:xfrm>
          <a:prstGeom prst="rect">
            <a:avLst/>
          </a:prstGeom>
        </p:spPr>
        <p:txBody>
          <a:bodyPr lIns="0" tIns="0" rIns="0" bIns="0" rtlCol="0" anchor="t">
            <a:spAutoFit/>
          </a:bodyPr>
          <a:lstStyle/>
          <a:p>
            <a:pPr algn="ctr">
              <a:lnSpc>
                <a:spcPts val="5684"/>
              </a:lnSpc>
            </a:pPr>
            <a:r>
              <a:rPr lang="en-US" sz="4900" spc="298">
                <a:solidFill>
                  <a:srgbClr val="FFFEFE"/>
                </a:solidFill>
                <a:latin typeface="Lazydog"/>
                <a:ea typeface="Lazydog"/>
                <a:cs typeface="Lazydog"/>
                <a:sym typeface="Lazydog"/>
              </a:rPr>
              <a:t>addressing challenging topics in a sensitive way</a:t>
            </a:r>
          </a:p>
        </p:txBody>
      </p:sp>
      <p:sp>
        <p:nvSpPr>
          <p:cNvPr id="11" name="TextBox 11"/>
          <p:cNvSpPr txBox="1"/>
          <p:nvPr/>
        </p:nvSpPr>
        <p:spPr>
          <a:xfrm>
            <a:off x="1548318" y="2936890"/>
            <a:ext cx="5664273" cy="2265045"/>
          </a:xfrm>
          <a:prstGeom prst="rect">
            <a:avLst/>
          </a:prstGeom>
        </p:spPr>
        <p:txBody>
          <a:bodyPr lIns="0" tIns="0" rIns="0" bIns="0" rtlCol="0" anchor="t">
            <a:spAutoFit/>
          </a:bodyPr>
          <a:lstStyle/>
          <a:p>
            <a:pPr algn="l">
              <a:lnSpc>
                <a:spcPts val="3540"/>
              </a:lnSpc>
              <a:spcBef>
                <a:spcPct val="0"/>
              </a:spcBef>
            </a:pPr>
            <a:r>
              <a:rPr lang="en-US" sz="3000" spc="-131">
                <a:solidFill>
                  <a:srgbClr val="2DB189"/>
                </a:solidFill>
                <a:latin typeface="IreneFlorentina"/>
                <a:ea typeface="IreneFlorentina"/>
                <a:cs typeface="IreneFlorentina"/>
                <a:sym typeface="IreneFlorentina"/>
              </a:rPr>
              <a:t>Masturbation is when a person touches their own genitals to give themselves sexual pleasure. </a:t>
            </a:r>
          </a:p>
        </p:txBody>
      </p:sp>
      <p:sp>
        <p:nvSpPr>
          <p:cNvPr id="12" name="TextBox 12"/>
          <p:cNvSpPr txBox="1"/>
          <p:nvPr/>
        </p:nvSpPr>
        <p:spPr>
          <a:xfrm>
            <a:off x="1129769" y="6895431"/>
            <a:ext cx="5426790" cy="1817370"/>
          </a:xfrm>
          <a:prstGeom prst="rect">
            <a:avLst/>
          </a:prstGeom>
        </p:spPr>
        <p:txBody>
          <a:bodyPr lIns="0" tIns="0" rIns="0" bIns="0" rtlCol="0" anchor="t">
            <a:spAutoFit/>
          </a:bodyPr>
          <a:lstStyle/>
          <a:p>
            <a:pPr algn="l">
              <a:lnSpc>
                <a:spcPts val="3540"/>
              </a:lnSpc>
              <a:spcBef>
                <a:spcPct val="0"/>
              </a:spcBef>
            </a:pPr>
            <a:r>
              <a:rPr lang="en-US" sz="3000" spc="-131">
                <a:solidFill>
                  <a:srgbClr val="EFA54F"/>
                </a:solidFill>
                <a:latin typeface="IreneFlorentina"/>
                <a:ea typeface="IreneFlorentina"/>
                <a:cs typeface="IreneFlorentina"/>
                <a:sym typeface="IreneFlorentina"/>
              </a:rPr>
              <a:t>We are allowed to touch our own body in a way that feels nice for us when we are in private.</a:t>
            </a:r>
          </a:p>
        </p:txBody>
      </p:sp>
      <p:sp>
        <p:nvSpPr>
          <p:cNvPr id="13" name="TextBox 13"/>
          <p:cNvSpPr txBox="1"/>
          <p:nvPr/>
        </p:nvSpPr>
        <p:spPr>
          <a:xfrm>
            <a:off x="10473651" y="7119269"/>
            <a:ext cx="4782633" cy="1369695"/>
          </a:xfrm>
          <a:prstGeom prst="rect">
            <a:avLst/>
          </a:prstGeom>
        </p:spPr>
        <p:txBody>
          <a:bodyPr lIns="0" tIns="0" rIns="0" bIns="0" rtlCol="0" anchor="t">
            <a:spAutoFit/>
          </a:bodyPr>
          <a:lstStyle/>
          <a:p>
            <a:pPr algn="l">
              <a:lnSpc>
                <a:spcPts val="3540"/>
              </a:lnSpc>
              <a:spcBef>
                <a:spcPct val="0"/>
              </a:spcBef>
            </a:pPr>
            <a:r>
              <a:rPr lang="en-US" sz="3000" spc="-131">
                <a:solidFill>
                  <a:srgbClr val="F9705A"/>
                </a:solidFill>
                <a:latin typeface="IreneFlorentina"/>
                <a:ea typeface="IreneFlorentina"/>
                <a:cs typeface="IreneFlorentina"/>
                <a:sym typeface="IreneFlorentina"/>
              </a:rPr>
              <a:t>We are allowed to touch all parts of our own body in private.</a:t>
            </a:r>
          </a:p>
        </p:txBody>
      </p:sp>
      <p:sp>
        <p:nvSpPr>
          <p:cNvPr id="14" name="Freeform 14"/>
          <p:cNvSpPr/>
          <p:nvPr/>
        </p:nvSpPr>
        <p:spPr>
          <a:xfrm>
            <a:off x="14120032" y="1323814"/>
            <a:ext cx="749180" cy="803410"/>
          </a:xfrm>
          <a:custGeom>
            <a:avLst/>
            <a:gdLst/>
            <a:ahLst/>
            <a:cxnLst/>
            <a:rect l="l" t="t" r="r" b="b"/>
            <a:pathLst>
              <a:path w="749180" h="803410">
                <a:moveTo>
                  <a:pt x="0" y="0"/>
                </a:moveTo>
                <a:lnTo>
                  <a:pt x="749180" y="0"/>
                </a:lnTo>
                <a:lnTo>
                  <a:pt x="749180" y="803409"/>
                </a:lnTo>
                <a:lnTo>
                  <a:pt x="0" y="80340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5" name="Freeform 15"/>
          <p:cNvSpPr/>
          <p:nvPr/>
        </p:nvSpPr>
        <p:spPr>
          <a:xfrm>
            <a:off x="3075987" y="1323814"/>
            <a:ext cx="749180" cy="803410"/>
          </a:xfrm>
          <a:custGeom>
            <a:avLst/>
            <a:gdLst/>
            <a:ahLst/>
            <a:cxnLst/>
            <a:rect l="l" t="t" r="r" b="b"/>
            <a:pathLst>
              <a:path w="749180" h="803410">
                <a:moveTo>
                  <a:pt x="0" y="0"/>
                </a:moveTo>
                <a:lnTo>
                  <a:pt x="749180" y="0"/>
                </a:lnTo>
                <a:lnTo>
                  <a:pt x="749180" y="803409"/>
                </a:lnTo>
                <a:lnTo>
                  <a:pt x="0" y="80340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16" name="Group 16"/>
          <p:cNvGrpSpPr/>
          <p:nvPr/>
        </p:nvGrpSpPr>
        <p:grpSpPr>
          <a:xfrm rot="5400000">
            <a:off x="11272766" y="659892"/>
            <a:ext cx="3224789" cy="6748181"/>
            <a:chOff x="0" y="0"/>
            <a:chExt cx="918267" cy="1921561"/>
          </a:xfrm>
        </p:grpSpPr>
        <p:sp>
          <p:nvSpPr>
            <p:cNvPr id="17" name="Freeform 17"/>
            <p:cNvSpPr/>
            <p:nvPr/>
          </p:nvSpPr>
          <p:spPr>
            <a:xfrm>
              <a:off x="0" y="0"/>
              <a:ext cx="918267" cy="1921561"/>
            </a:xfrm>
            <a:custGeom>
              <a:avLst/>
              <a:gdLst/>
              <a:ahLst/>
              <a:cxnLst/>
              <a:rect l="l" t="t" r="r" b="b"/>
              <a:pathLst>
                <a:path w="918267" h="1921561">
                  <a:moveTo>
                    <a:pt x="793806" y="1921561"/>
                  </a:moveTo>
                  <a:lnTo>
                    <a:pt x="124460" y="1921561"/>
                  </a:lnTo>
                  <a:cubicBezTo>
                    <a:pt x="55880" y="1921561"/>
                    <a:pt x="0" y="1865681"/>
                    <a:pt x="0" y="1797101"/>
                  </a:cubicBezTo>
                  <a:lnTo>
                    <a:pt x="0" y="124460"/>
                  </a:lnTo>
                  <a:cubicBezTo>
                    <a:pt x="0" y="55880"/>
                    <a:pt x="55880" y="0"/>
                    <a:pt x="124460" y="0"/>
                  </a:cubicBezTo>
                  <a:lnTo>
                    <a:pt x="793807" y="0"/>
                  </a:lnTo>
                  <a:cubicBezTo>
                    <a:pt x="862387" y="0"/>
                    <a:pt x="918267" y="55880"/>
                    <a:pt x="918267" y="124460"/>
                  </a:cubicBezTo>
                  <a:lnTo>
                    <a:pt x="918267" y="1797101"/>
                  </a:lnTo>
                  <a:cubicBezTo>
                    <a:pt x="918267" y="1865681"/>
                    <a:pt x="862387" y="1921561"/>
                    <a:pt x="793807" y="1921561"/>
                  </a:cubicBezTo>
                  <a:close/>
                </a:path>
              </a:pathLst>
            </a:custGeom>
            <a:solidFill>
              <a:srgbClr val="FEF9DD"/>
            </a:solidFill>
          </p:spPr>
        </p:sp>
      </p:grpSp>
      <p:sp>
        <p:nvSpPr>
          <p:cNvPr id="18" name="TextBox 18"/>
          <p:cNvSpPr txBox="1"/>
          <p:nvPr/>
        </p:nvSpPr>
        <p:spPr>
          <a:xfrm>
            <a:off x="10019793" y="3111962"/>
            <a:ext cx="5695337" cy="1817370"/>
          </a:xfrm>
          <a:prstGeom prst="rect">
            <a:avLst/>
          </a:prstGeom>
        </p:spPr>
        <p:txBody>
          <a:bodyPr lIns="0" tIns="0" rIns="0" bIns="0" rtlCol="0" anchor="t">
            <a:spAutoFit/>
          </a:bodyPr>
          <a:lstStyle/>
          <a:p>
            <a:pPr algn="l">
              <a:lnSpc>
                <a:spcPts val="3540"/>
              </a:lnSpc>
              <a:spcBef>
                <a:spcPct val="0"/>
              </a:spcBef>
            </a:pPr>
            <a:r>
              <a:rPr lang="en-US" sz="3000" spc="-131">
                <a:solidFill>
                  <a:srgbClr val="3F3F3C"/>
                </a:solidFill>
                <a:latin typeface="IreneFlorentina"/>
                <a:ea typeface="IreneFlorentina"/>
                <a:cs typeface="IreneFlorentina"/>
                <a:sym typeface="IreneFlorentina"/>
              </a:rPr>
              <a:t>Masturbation is when a person touches their genitals in a way that feels nice for them. </a:t>
            </a:r>
          </a:p>
        </p:txBody>
      </p:sp>
      <p:sp>
        <p:nvSpPr>
          <p:cNvPr id="19" name="Freeform 19"/>
          <p:cNvSpPr/>
          <p:nvPr/>
        </p:nvSpPr>
        <p:spPr>
          <a:xfrm>
            <a:off x="16503419" y="8094114"/>
            <a:ext cx="1511763" cy="1356987"/>
          </a:xfrm>
          <a:custGeom>
            <a:avLst/>
            <a:gdLst/>
            <a:ahLst/>
            <a:cxnLst/>
            <a:rect l="l" t="t" r="r" b="b"/>
            <a:pathLst>
              <a:path w="1511763" h="1356987">
                <a:moveTo>
                  <a:pt x="0" y="0"/>
                </a:moveTo>
                <a:lnTo>
                  <a:pt x="1511762" y="0"/>
                </a:lnTo>
                <a:lnTo>
                  <a:pt x="1511762" y="1356987"/>
                </a:lnTo>
                <a:lnTo>
                  <a:pt x="0" y="1356987"/>
                </a:lnTo>
                <a:lnTo>
                  <a:pt x="0" y="0"/>
                </a:lnTo>
                <a:close/>
              </a:path>
            </a:pathLst>
          </a:custGeom>
          <a:blipFill>
            <a:blip r:embed="rId7"/>
            <a:stretch>
              <a:fillRect/>
            </a:stretch>
          </a:blipFill>
        </p:spPr>
      </p:sp>
      <p:sp>
        <p:nvSpPr>
          <p:cNvPr id="20" name="TextBox 20"/>
          <p:cNvSpPr txBox="1"/>
          <p:nvPr/>
        </p:nvSpPr>
        <p:spPr>
          <a:xfrm>
            <a:off x="-313845" y="1323814"/>
            <a:ext cx="17874214" cy="670052"/>
          </a:xfrm>
          <a:prstGeom prst="rect">
            <a:avLst/>
          </a:prstGeom>
        </p:spPr>
        <p:txBody>
          <a:bodyPr lIns="0" tIns="0" rIns="0" bIns="0" rtlCol="0" anchor="t">
            <a:spAutoFit/>
          </a:bodyPr>
          <a:lstStyle/>
          <a:p>
            <a:pPr algn="ctr">
              <a:lnSpc>
                <a:spcPts val="5104"/>
              </a:lnSpc>
            </a:pPr>
            <a:r>
              <a:rPr lang="en-US" sz="4400" spc="268">
                <a:solidFill>
                  <a:srgbClr val="FFFEFE"/>
                </a:solidFill>
                <a:latin typeface="Lazydog"/>
                <a:ea typeface="Lazydog"/>
                <a:cs typeface="Lazydog"/>
                <a:sym typeface="Lazydog"/>
              </a:rPr>
              <a:t>what is masturbation?</a:t>
            </a:r>
          </a:p>
        </p:txBody>
      </p:sp>
      <p:sp>
        <p:nvSpPr>
          <p:cNvPr id="21" name="TextBox 21"/>
          <p:cNvSpPr txBox="1"/>
          <p:nvPr/>
        </p:nvSpPr>
        <p:spPr>
          <a:xfrm>
            <a:off x="-313845" y="5810266"/>
            <a:ext cx="17874214" cy="670052"/>
          </a:xfrm>
          <a:prstGeom prst="rect">
            <a:avLst/>
          </a:prstGeom>
        </p:spPr>
        <p:txBody>
          <a:bodyPr lIns="0" tIns="0" rIns="0" bIns="0" rtlCol="0" anchor="t">
            <a:spAutoFit/>
          </a:bodyPr>
          <a:lstStyle/>
          <a:p>
            <a:pPr algn="ctr">
              <a:lnSpc>
                <a:spcPts val="5104"/>
              </a:lnSpc>
            </a:pPr>
            <a:r>
              <a:rPr lang="en-US" sz="4400" spc="268">
                <a:solidFill>
                  <a:srgbClr val="FFFEFE"/>
                </a:solidFill>
                <a:latin typeface="Lazydog"/>
                <a:ea typeface="Lazydog"/>
                <a:cs typeface="Lazydog"/>
                <a:sym typeface="Lazydog"/>
              </a:rPr>
              <a:t>how should we feel about it?</a:t>
            </a:r>
          </a:p>
        </p:txBody>
      </p:sp>
      <p:sp>
        <p:nvSpPr>
          <p:cNvPr id="22" name="TextBox 22"/>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287D6"/>
        </a:solidFill>
        <a:effectLst/>
      </p:bgPr>
    </p:bg>
    <p:spTree>
      <p:nvGrpSpPr>
        <p:cNvPr id="1" name=""/>
        <p:cNvGrpSpPr/>
        <p:nvPr/>
      </p:nvGrpSpPr>
      <p:grpSpPr>
        <a:xfrm>
          <a:off x="0" y="0"/>
          <a:ext cx="0" cy="0"/>
          <a:chOff x="0" y="0"/>
          <a:chExt cx="0" cy="0"/>
        </a:xfrm>
      </p:grpSpPr>
      <p:grpSp>
        <p:nvGrpSpPr>
          <p:cNvPr id="2" name="Group 2"/>
          <p:cNvGrpSpPr/>
          <p:nvPr/>
        </p:nvGrpSpPr>
        <p:grpSpPr>
          <a:xfrm>
            <a:off x="278973" y="725571"/>
            <a:ext cx="10756429" cy="7871837"/>
            <a:chOff x="0" y="0"/>
            <a:chExt cx="14341906" cy="10495782"/>
          </a:xfrm>
        </p:grpSpPr>
        <p:pic>
          <p:nvPicPr>
            <p:cNvPr id="3" name="Picture 3"/>
            <p:cNvPicPr>
              <a:picLocks noChangeAspect="1"/>
            </p:cNvPicPr>
            <p:nvPr/>
          </p:nvPicPr>
          <p:blipFill>
            <a:blip r:embed="rId2"/>
            <a:srcRect l="179" t="26286" r="49662" b="8488"/>
            <a:stretch>
              <a:fillRect/>
            </a:stretch>
          </p:blipFill>
          <p:spPr>
            <a:xfrm>
              <a:off x="0" y="0"/>
              <a:ext cx="14341906" cy="10495782"/>
            </a:xfrm>
            <a:prstGeom prst="rect">
              <a:avLst/>
            </a:prstGeom>
          </p:spPr>
        </p:pic>
      </p:grpSp>
      <p:sp>
        <p:nvSpPr>
          <p:cNvPr id="4" name="Freeform 4"/>
          <p:cNvSpPr/>
          <p:nvPr/>
        </p:nvSpPr>
        <p:spPr>
          <a:xfrm>
            <a:off x="11527230" y="549131"/>
            <a:ext cx="5992584" cy="4434512"/>
          </a:xfrm>
          <a:custGeom>
            <a:avLst/>
            <a:gdLst/>
            <a:ahLst/>
            <a:cxnLst/>
            <a:rect l="l" t="t" r="r" b="b"/>
            <a:pathLst>
              <a:path w="5992584" h="4434512">
                <a:moveTo>
                  <a:pt x="0" y="0"/>
                </a:moveTo>
                <a:lnTo>
                  <a:pt x="5992584" y="0"/>
                </a:lnTo>
                <a:lnTo>
                  <a:pt x="5992584" y="4434513"/>
                </a:lnTo>
                <a:lnTo>
                  <a:pt x="0" y="443451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TextBox 5"/>
          <p:cNvSpPr txBox="1"/>
          <p:nvPr/>
        </p:nvSpPr>
        <p:spPr>
          <a:xfrm>
            <a:off x="12728235" y="1370975"/>
            <a:ext cx="4051069" cy="2314575"/>
          </a:xfrm>
          <a:prstGeom prst="rect">
            <a:avLst/>
          </a:prstGeom>
        </p:spPr>
        <p:txBody>
          <a:bodyPr lIns="0" tIns="0" rIns="0" bIns="0" rtlCol="0" anchor="t">
            <a:spAutoFit/>
          </a:bodyPr>
          <a:lstStyle/>
          <a:p>
            <a:pPr marL="0" lvl="0" indent="0" algn="ctr">
              <a:lnSpc>
                <a:spcPts val="3000"/>
              </a:lnSpc>
              <a:spcBef>
                <a:spcPct val="0"/>
              </a:spcBef>
            </a:pPr>
            <a:r>
              <a:rPr lang="en-US" sz="2500" spc="-110">
                <a:solidFill>
                  <a:srgbClr val="1287D6"/>
                </a:solidFill>
                <a:latin typeface="IreneFlorentina"/>
                <a:ea typeface="IreneFlorentina"/>
                <a:cs typeface="IreneFlorentina"/>
                <a:sym typeface="IreneFlorentina"/>
              </a:rPr>
              <a:t>How should we respond when a pupil begins to masturbate or touch their genitals / rub them on furniture in school?</a:t>
            </a:r>
          </a:p>
        </p:txBody>
      </p:sp>
      <p:sp>
        <p:nvSpPr>
          <p:cNvPr id="6" name="Freeform 6"/>
          <p:cNvSpPr/>
          <p:nvPr/>
        </p:nvSpPr>
        <p:spPr>
          <a:xfrm>
            <a:off x="16503419" y="8094114"/>
            <a:ext cx="1511763" cy="1356987"/>
          </a:xfrm>
          <a:custGeom>
            <a:avLst/>
            <a:gdLst/>
            <a:ahLst/>
            <a:cxnLst/>
            <a:rect l="l" t="t" r="r" b="b"/>
            <a:pathLst>
              <a:path w="1511763" h="1356987">
                <a:moveTo>
                  <a:pt x="0" y="0"/>
                </a:moveTo>
                <a:lnTo>
                  <a:pt x="1511762" y="0"/>
                </a:lnTo>
                <a:lnTo>
                  <a:pt x="1511762" y="1356987"/>
                </a:lnTo>
                <a:lnTo>
                  <a:pt x="0" y="1356987"/>
                </a:lnTo>
                <a:lnTo>
                  <a:pt x="0" y="0"/>
                </a:lnTo>
                <a:close/>
              </a:path>
            </a:pathLst>
          </a:custGeom>
          <a:blipFill>
            <a:blip r:embed="rId5"/>
            <a:stretch>
              <a:fillRect/>
            </a:stretch>
          </a:blipFill>
        </p:spPr>
      </p:sp>
      <p:sp>
        <p:nvSpPr>
          <p:cNvPr id="7" name="Freeform 7"/>
          <p:cNvSpPr/>
          <p:nvPr/>
        </p:nvSpPr>
        <p:spPr>
          <a:xfrm flipH="1">
            <a:off x="11527230" y="4579686"/>
            <a:ext cx="5666111" cy="4192922"/>
          </a:xfrm>
          <a:custGeom>
            <a:avLst/>
            <a:gdLst/>
            <a:ahLst/>
            <a:cxnLst/>
            <a:rect l="l" t="t" r="r" b="b"/>
            <a:pathLst>
              <a:path w="5666111" h="4192922">
                <a:moveTo>
                  <a:pt x="5666110" y="0"/>
                </a:moveTo>
                <a:lnTo>
                  <a:pt x="0" y="0"/>
                </a:lnTo>
                <a:lnTo>
                  <a:pt x="0" y="4192922"/>
                </a:lnTo>
                <a:lnTo>
                  <a:pt x="5666110" y="4192922"/>
                </a:lnTo>
                <a:lnTo>
                  <a:pt x="566611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8" name="TextBox 8"/>
          <p:cNvSpPr txBox="1"/>
          <p:nvPr/>
        </p:nvSpPr>
        <p:spPr>
          <a:xfrm>
            <a:off x="11990812" y="5461709"/>
            <a:ext cx="4198761" cy="2333625"/>
          </a:xfrm>
          <a:prstGeom prst="rect">
            <a:avLst/>
          </a:prstGeom>
        </p:spPr>
        <p:txBody>
          <a:bodyPr lIns="0" tIns="0" rIns="0" bIns="0" rtlCol="0" anchor="t">
            <a:spAutoFit/>
          </a:bodyPr>
          <a:lstStyle/>
          <a:p>
            <a:pPr marL="0" lvl="0" indent="0" algn="ctr">
              <a:lnSpc>
                <a:spcPts val="3749"/>
              </a:lnSpc>
              <a:spcBef>
                <a:spcPct val="0"/>
              </a:spcBef>
            </a:pPr>
            <a:r>
              <a:rPr lang="en-US" sz="2499" spc="-42">
                <a:solidFill>
                  <a:srgbClr val="1287D6"/>
                </a:solidFill>
                <a:latin typeface="IreneFlorentina"/>
                <a:ea typeface="IreneFlorentina"/>
                <a:cs typeface="IreneFlorentina"/>
                <a:sym typeface="IreneFlorentina"/>
              </a:rPr>
              <a:t>Is it inappropriate to teach pupils about masturbation and will it encourage them to do it more?</a:t>
            </a:r>
          </a:p>
        </p:txBody>
      </p:sp>
      <p:sp>
        <p:nvSpPr>
          <p:cNvPr id="9" name="TextBox 9"/>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
        <p:nvSpPr>
          <p:cNvPr id="10" name="TextBox 10"/>
          <p:cNvSpPr txBox="1"/>
          <p:nvPr/>
        </p:nvSpPr>
        <p:spPr>
          <a:xfrm>
            <a:off x="527035" y="8936751"/>
            <a:ext cx="14548357" cy="933450"/>
          </a:xfrm>
          <a:prstGeom prst="rect">
            <a:avLst/>
          </a:prstGeom>
        </p:spPr>
        <p:txBody>
          <a:bodyPr lIns="0" tIns="0" rIns="0" bIns="0" rtlCol="0" anchor="t">
            <a:spAutoFit/>
          </a:bodyPr>
          <a:lstStyle/>
          <a:p>
            <a:pPr marL="0" lvl="0" indent="0" algn="ctr">
              <a:lnSpc>
                <a:spcPts val="3749"/>
              </a:lnSpc>
              <a:spcBef>
                <a:spcPct val="0"/>
              </a:spcBef>
            </a:pPr>
            <a:r>
              <a:rPr lang="en-US" sz="2499" spc="-42">
                <a:solidFill>
                  <a:srgbClr val="FFFEFE"/>
                </a:solidFill>
                <a:latin typeface="IreneFlorentina"/>
                <a:ea typeface="IreneFlorentina"/>
                <a:cs typeface="IreneFlorentina"/>
                <a:sym typeface="IreneFlorentina"/>
              </a:rPr>
              <a:t>In primary schools, this can be delivered by focusing on boundaries, privacy, and children’s rights over their own bodies (DfE 2024. pg 17)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287D6"/>
        </a:solidFill>
        <a:effectLst/>
      </p:bgPr>
    </p:bg>
    <p:spTree>
      <p:nvGrpSpPr>
        <p:cNvPr id="1" name=""/>
        <p:cNvGrpSpPr/>
        <p:nvPr/>
      </p:nvGrpSpPr>
      <p:grpSpPr>
        <a:xfrm>
          <a:off x="0" y="0"/>
          <a:ext cx="0" cy="0"/>
          <a:chOff x="0" y="0"/>
          <a:chExt cx="0" cy="0"/>
        </a:xfrm>
      </p:grpSpPr>
      <p:sp>
        <p:nvSpPr>
          <p:cNvPr id="2" name="Freeform 2"/>
          <p:cNvSpPr/>
          <p:nvPr/>
        </p:nvSpPr>
        <p:spPr>
          <a:xfrm>
            <a:off x="0" y="1909794"/>
            <a:ext cx="18288000" cy="8377206"/>
          </a:xfrm>
          <a:custGeom>
            <a:avLst/>
            <a:gdLst/>
            <a:ahLst/>
            <a:cxnLst/>
            <a:rect l="l" t="t" r="r" b="b"/>
            <a:pathLst>
              <a:path w="18288000" h="8377206">
                <a:moveTo>
                  <a:pt x="0" y="0"/>
                </a:moveTo>
                <a:lnTo>
                  <a:pt x="18288000" y="0"/>
                </a:lnTo>
                <a:lnTo>
                  <a:pt x="18288000" y="8377206"/>
                </a:lnTo>
                <a:lnTo>
                  <a:pt x="0" y="8377206"/>
                </a:lnTo>
                <a:lnTo>
                  <a:pt x="0" y="0"/>
                </a:lnTo>
                <a:close/>
              </a:path>
            </a:pathLst>
          </a:custGeom>
          <a:blipFill>
            <a:blip r:embed="rId2"/>
            <a:stretch>
              <a:fillRect l="-209" r="-209"/>
            </a:stretch>
          </a:blipFill>
        </p:spPr>
      </p:sp>
      <p:sp>
        <p:nvSpPr>
          <p:cNvPr id="3" name="TextBox 3"/>
          <p:cNvSpPr txBox="1"/>
          <p:nvPr/>
        </p:nvSpPr>
        <p:spPr>
          <a:xfrm>
            <a:off x="-141824" y="530416"/>
            <a:ext cx="18571647" cy="1015619"/>
          </a:xfrm>
          <a:prstGeom prst="rect">
            <a:avLst/>
          </a:prstGeom>
        </p:spPr>
        <p:txBody>
          <a:bodyPr lIns="0" tIns="0" rIns="0" bIns="0" rtlCol="0" anchor="t">
            <a:spAutoFit/>
          </a:bodyPr>
          <a:lstStyle/>
          <a:p>
            <a:pPr algn="ctr">
              <a:lnSpc>
                <a:spcPts val="7888"/>
              </a:lnSpc>
            </a:pPr>
            <a:r>
              <a:rPr lang="en-US" sz="6800" spc="414">
                <a:solidFill>
                  <a:srgbClr val="FFFEFE"/>
                </a:solidFill>
                <a:latin typeface="Lazydog"/>
                <a:ea typeface="Lazydog"/>
                <a:cs typeface="Lazydog"/>
                <a:sym typeface="Lazydog"/>
              </a:rPr>
              <a:t>masturbation in non-private places</a:t>
            </a:r>
          </a:p>
        </p:txBody>
      </p:sp>
      <p:sp>
        <p:nvSpPr>
          <p:cNvPr id="4" name="Freeform 4"/>
          <p:cNvSpPr/>
          <p:nvPr/>
        </p:nvSpPr>
        <p:spPr>
          <a:xfrm>
            <a:off x="16976804" y="8509534"/>
            <a:ext cx="1311196" cy="1176955"/>
          </a:xfrm>
          <a:custGeom>
            <a:avLst/>
            <a:gdLst/>
            <a:ahLst/>
            <a:cxnLst/>
            <a:rect l="l" t="t" r="r" b="b"/>
            <a:pathLst>
              <a:path w="1311196" h="1176955">
                <a:moveTo>
                  <a:pt x="0" y="0"/>
                </a:moveTo>
                <a:lnTo>
                  <a:pt x="1311196" y="0"/>
                </a:lnTo>
                <a:lnTo>
                  <a:pt x="1311196" y="1176955"/>
                </a:lnTo>
                <a:lnTo>
                  <a:pt x="0" y="1176955"/>
                </a:lnTo>
                <a:lnTo>
                  <a:pt x="0" y="0"/>
                </a:lnTo>
                <a:close/>
              </a:path>
            </a:pathLst>
          </a:custGeom>
          <a:blipFill>
            <a:blip r:embed="rId3"/>
            <a:stretch>
              <a:fillRect/>
            </a:stretch>
          </a:blipFill>
        </p:spPr>
      </p:sp>
      <p:sp>
        <p:nvSpPr>
          <p:cNvPr id="5" name="TextBox 5"/>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1287D6"/>
        </a:solidFill>
        <a:effectLst/>
      </p:bgPr>
    </p:bg>
    <p:spTree>
      <p:nvGrpSpPr>
        <p:cNvPr id="1" name=""/>
        <p:cNvGrpSpPr/>
        <p:nvPr/>
      </p:nvGrpSpPr>
      <p:grpSpPr>
        <a:xfrm>
          <a:off x="0" y="0"/>
          <a:ext cx="0" cy="0"/>
          <a:chOff x="0" y="0"/>
          <a:chExt cx="0" cy="0"/>
        </a:xfrm>
      </p:grpSpPr>
      <p:sp>
        <p:nvSpPr>
          <p:cNvPr id="2" name="TextBox 2"/>
          <p:cNvSpPr txBox="1"/>
          <p:nvPr/>
        </p:nvSpPr>
        <p:spPr>
          <a:xfrm>
            <a:off x="1028700" y="3262352"/>
            <a:ext cx="15738425" cy="2821584"/>
          </a:xfrm>
          <a:prstGeom prst="rect">
            <a:avLst/>
          </a:prstGeom>
        </p:spPr>
        <p:txBody>
          <a:bodyPr lIns="0" tIns="0" rIns="0" bIns="0" rtlCol="0" anchor="t">
            <a:spAutoFit/>
          </a:bodyPr>
          <a:lstStyle/>
          <a:p>
            <a:pPr algn="ctr">
              <a:lnSpc>
                <a:spcPts val="11048"/>
              </a:lnSpc>
            </a:pPr>
            <a:r>
              <a:rPr lang="en-US" sz="9524" spc="581">
                <a:solidFill>
                  <a:srgbClr val="FFFEFE"/>
                </a:solidFill>
                <a:latin typeface="Lazydog"/>
                <a:ea typeface="Lazydog"/>
                <a:cs typeface="Lazydog"/>
                <a:sym typeface="Lazydog"/>
              </a:rPr>
              <a:t>Private parts in private places!</a:t>
            </a:r>
          </a:p>
        </p:txBody>
      </p:sp>
      <p:sp>
        <p:nvSpPr>
          <p:cNvPr id="3" name="TextBox 3"/>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1287D6"/>
        </a:solidFill>
        <a:effectLst/>
      </p:bgPr>
    </p:bg>
    <p:spTree>
      <p:nvGrpSpPr>
        <p:cNvPr id="1" name=""/>
        <p:cNvGrpSpPr/>
        <p:nvPr/>
      </p:nvGrpSpPr>
      <p:grpSpPr>
        <a:xfrm>
          <a:off x="0" y="0"/>
          <a:ext cx="0" cy="0"/>
          <a:chOff x="0" y="0"/>
          <a:chExt cx="0" cy="0"/>
        </a:xfrm>
      </p:grpSpPr>
      <p:sp>
        <p:nvSpPr>
          <p:cNvPr id="3" name="TextBox 3"/>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pic>
        <p:nvPicPr>
          <p:cNvPr id="4" name="Picture 3">
            <a:extLst>
              <a:ext uri="{FF2B5EF4-FFF2-40B4-BE49-F238E27FC236}">
                <a16:creationId xmlns:a16="http://schemas.microsoft.com/office/drawing/2014/main" id="{9A51BBBA-F34B-4C24-9AC2-F7E082F10F8B}"/>
              </a:ext>
            </a:extLst>
          </p:cNvPr>
          <p:cNvPicPr>
            <a:picLocks noChangeAspect="1"/>
          </p:cNvPicPr>
          <p:nvPr/>
        </p:nvPicPr>
        <p:blipFill rotWithShape="1">
          <a:blip r:embed="rId2"/>
          <a:srcRect l="17917" t="12222" r="17500" b="7778"/>
          <a:stretch/>
        </p:blipFill>
        <p:spPr>
          <a:xfrm>
            <a:off x="3048000" y="952500"/>
            <a:ext cx="11811000" cy="8229600"/>
          </a:xfrm>
          <a:prstGeom prst="rect">
            <a:avLst/>
          </a:prstGeom>
        </p:spPr>
      </p:pic>
    </p:spTree>
    <p:extLst>
      <p:ext uri="{BB962C8B-B14F-4D97-AF65-F5344CB8AC3E}">
        <p14:creationId xmlns:p14="http://schemas.microsoft.com/office/powerpoint/2010/main" val="29083490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4" b="-18662"/>
            </a:stretch>
          </a:blipFill>
        </p:spPr>
      </p:sp>
      <p:grpSp>
        <p:nvGrpSpPr>
          <p:cNvPr id="3" name="Group 3"/>
          <p:cNvGrpSpPr/>
          <p:nvPr/>
        </p:nvGrpSpPr>
        <p:grpSpPr>
          <a:xfrm rot="5400000">
            <a:off x="2661629" y="3949083"/>
            <a:ext cx="3692287" cy="7730479"/>
            <a:chOff x="0" y="0"/>
            <a:chExt cx="917790" cy="1921561"/>
          </a:xfrm>
        </p:grpSpPr>
        <p:sp>
          <p:nvSpPr>
            <p:cNvPr id="4" name="Freeform 4"/>
            <p:cNvSpPr/>
            <p:nvPr/>
          </p:nvSpPr>
          <p:spPr>
            <a:xfrm>
              <a:off x="0" y="0"/>
              <a:ext cx="917790" cy="1921561"/>
            </a:xfrm>
            <a:custGeom>
              <a:avLst/>
              <a:gdLst/>
              <a:ahLst/>
              <a:cxnLst/>
              <a:rect l="l" t="t" r="r" b="b"/>
              <a:pathLst>
                <a:path w="917790" h="1921561">
                  <a:moveTo>
                    <a:pt x="793330" y="1921561"/>
                  </a:moveTo>
                  <a:lnTo>
                    <a:pt x="124460" y="1921561"/>
                  </a:lnTo>
                  <a:cubicBezTo>
                    <a:pt x="55880" y="1921561"/>
                    <a:pt x="0" y="1865681"/>
                    <a:pt x="0" y="1797101"/>
                  </a:cubicBezTo>
                  <a:lnTo>
                    <a:pt x="0" y="124460"/>
                  </a:lnTo>
                  <a:cubicBezTo>
                    <a:pt x="0" y="55880"/>
                    <a:pt x="55880" y="0"/>
                    <a:pt x="124460" y="0"/>
                  </a:cubicBezTo>
                  <a:lnTo>
                    <a:pt x="793330" y="0"/>
                  </a:lnTo>
                  <a:cubicBezTo>
                    <a:pt x="861910" y="0"/>
                    <a:pt x="917790" y="55880"/>
                    <a:pt x="917790" y="124460"/>
                  </a:cubicBezTo>
                  <a:lnTo>
                    <a:pt x="917790" y="1797101"/>
                  </a:lnTo>
                  <a:cubicBezTo>
                    <a:pt x="917790" y="1865681"/>
                    <a:pt x="861910" y="1921561"/>
                    <a:pt x="793330" y="1921561"/>
                  </a:cubicBezTo>
                  <a:close/>
                </a:path>
              </a:pathLst>
            </a:custGeom>
            <a:solidFill>
              <a:srgbClr val="FDE5BE"/>
            </a:solidFill>
          </p:spPr>
        </p:sp>
      </p:grpSp>
      <p:grpSp>
        <p:nvGrpSpPr>
          <p:cNvPr id="5" name="Group 5"/>
          <p:cNvGrpSpPr/>
          <p:nvPr/>
        </p:nvGrpSpPr>
        <p:grpSpPr>
          <a:xfrm rot="5400000">
            <a:off x="10324317" y="3725532"/>
            <a:ext cx="4207234" cy="7662633"/>
            <a:chOff x="0" y="0"/>
            <a:chExt cx="980081" cy="1785021"/>
          </a:xfrm>
        </p:grpSpPr>
        <p:sp>
          <p:nvSpPr>
            <p:cNvPr id="6" name="Freeform 6"/>
            <p:cNvSpPr/>
            <p:nvPr/>
          </p:nvSpPr>
          <p:spPr>
            <a:xfrm>
              <a:off x="0" y="0"/>
              <a:ext cx="980081" cy="1785021"/>
            </a:xfrm>
            <a:custGeom>
              <a:avLst/>
              <a:gdLst/>
              <a:ahLst/>
              <a:cxnLst/>
              <a:rect l="l" t="t" r="r" b="b"/>
              <a:pathLst>
                <a:path w="980081" h="1785021">
                  <a:moveTo>
                    <a:pt x="855621" y="1785021"/>
                  </a:moveTo>
                  <a:lnTo>
                    <a:pt x="124460" y="1785021"/>
                  </a:lnTo>
                  <a:cubicBezTo>
                    <a:pt x="55880" y="1785021"/>
                    <a:pt x="0" y="1729141"/>
                    <a:pt x="0" y="1660561"/>
                  </a:cubicBezTo>
                  <a:lnTo>
                    <a:pt x="0" y="124460"/>
                  </a:lnTo>
                  <a:cubicBezTo>
                    <a:pt x="0" y="55880"/>
                    <a:pt x="55880" y="0"/>
                    <a:pt x="124460" y="0"/>
                  </a:cubicBezTo>
                  <a:lnTo>
                    <a:pt x="855621" y="0"/>
                  </a:lnTo>
                  <a:cubicBezTo>
                    <a:pt x="924201" y="0"/>
                    <a:pt x="980081" y="55880"/>
                    <a:pt x="980081" y="124460"/>
                  </a:cubicBezTo>
                  <a:lnTo>
                    <a:pt x="980081" y="1660561"/>
                  </a:lnTo>
                  <a:cubicBezTo>
                    <a:pt x="980081" y="1729141"/>
                    <a:pt x="924201" y="1785021"/>
                    <a:pt x="855621" y="1785021"/>
                  </a:cubicBezTo>
                  <a:close/>
                </a:path>
              </a:pathLst>
            </a:custGeom>
            <a:solidFill>
              <a:srgbClr val="FFE0CE"/>
            </a:solidFill>
          </p:spPr>
        </p:sp>
      </p:grpSp>
      <p:grpSp>
        <p:nvGrpSpPr>
          <p:cNvPr id="7" name="Group 7"/>
          <p:cNvGrpSpPr/>
          <p:nvPr/>
        </p:nvGrpSpPr>
        <p:grpSpPr>
          <a:xfrm rot="5400000">
            <a:off x="2660670" y="-259110"/>
            <a:ext cx="3694205" cy="7730479"/>
            <a:chOff x="0" y="0"/>
            <a:chExt cx="918267" cy="1921561"/>
          </a:xfrm>
        </p:grpSpPr>
        <p:sp>
          <p:nvSpPr>
            <p:cNvPr id="8" name="Freeform 8"/>
            <p:cNvSpPr/>
            <p:nvPr/>
          </p:nvSpPr>
          <p:spPr>
            <a:xfrm>
              <a:off x="0" y="0"/>
              <a:ext cx="918267" cy="1921561"/>
            </a:xfrm>
            <a:custGeom>
              <a:avLst/>
              <a:gdLst/>
              <a:ahLst/>
              <a:cxnLst/>
              <a:rect l="l" t="t" r="r" b="b"/>
              <a:pathLst>
                <a:path w="918267" h="1921561">
                  <a:moveTo>
                    <a:pt x="793806" y="1921561"/>
                  </a:moveTo>
                  <a:lnTo>
                    <a:pt x="124460" y="1921561"/>
                  </a:lnTo>
                  <a:cubicBezTo>
                    <a:pt x="55880" y="1921561"/>
                    <a:pt x="0" y="1865681"/>
                    <a:pt x="0" y="1797101"/>
                  </a:cubicBezTo>
                  <a:lnTo>
                    <a:pt x="0" y="124460"/>
                  </a:lnTo>
                  <a:cubicBezTo>
                    <a:pt x="0" y="55880"/>
                    <a:pt x="55880" y="0"/>
                    <a:pt x="124460" y="0"/>
                  </a:cubicBezTo>
                  <a:lnTo>
                    <a:pt x="793807" y="0"/>
                  </a:lnTo>
                  <a:cubicBezTo>
                    <a:pt x="862387" y="0"/>
                    <a:pt x="918267" y="55880"/>
                    <a:pt x="918267" y="124460"/>
                  </a:cubicBezTo>
                  <a:lnTo>
                    <a:pt x="918267" y="1797101"/>
                  </a:lnTo>
                  <a:cubicBezTo>
                    <a:pt x="918267" y="1865681"/>
                    <a:pt x="862387" y="1921561"/>
                    <a:pt x="793807" y="1921561"/>
                  </a:cubicBezTo>
                  <a:close/>
                </a:path>
              </a:pathLst>
            </a:custGeom>
            <a:solidFill>
              <a:srgbClr val="E6F4AD"/>
            </a:solidFill>
          </p:spPr>
        </p:sp>
      </p:grpSp>
      <p:sp>
        <p:nvSpPr>
          <p:cNvPr id="9" name="TextBox 9"/>
          <p:cNvSpPr txBox="1"/>
          <p:nvPr/>
        </p:nvSpPr>
        <p:spPr>
          <a:xfrm>
            <a:off x="140967" y="423824"/>
            <a:ext cx="17874214" cy="1015619"/>
          </a:xfrm>
          <a:prstGeom prst="rect">
            <a:avLst/>
          </a:prstGeom>
        </p:spPr>
        <p:txBody>
          <a:bodyPr lIns="0" tIns="0" rIns="0" bIns="0" rtlCol="0" anchor="t">
            <a:spAutoFit/>
          </a:bodyPr>
          <a:lstStyle/>
          <a:p>
            <a:pPr algn="ctr">
              <a:lnSpc>
                <a:spcPts val="7888"/>
              </a:lnSpc>
            </a:pPr>
            <a:r>
              <a:rPr lang="en-US" sz="6800" spc="414">
                <a:solidFill>
                  <a:srgbClr val="FFFEFE"/>
                </a:solidFill>
                <a:latin typeface="Lazydog"/>
                <a:ea typeface="Lazydog"/>
                <a:cs typeface="Lazydog"/>
                <a:sym typeface="Lazydog"/>
              </a:rPr>
              <a:t>using social stories</a:t>
            </a:r>
          </a:p>
        </p:txBody>
      </p:sp>
      <p:sp>
        <p:nvSpPr>
          <p:cNvPr id="10" name="TextBox 10"/>
          <p:cNvSpPr txBox="1"/>
          <p:nvPr/>
        </p:nvSpPr>
        <p:spPr>
          <a:xfrm>
            <a:off x="1489110" y="1739977"/>
            <a:ext cx="6574317" cy="3931032"/>
          </a:xfrm>
          <a:prstGeom prst="rect">
            <a:avLst/>
          </a:prstGeom>
        </p:spPr>
        <p:txBody>
          <a:bodyPr lIns="0" tIns="0" rIns="0" bIns="0" rtlCol="0" anchor="t">
            <a:spAutoFit/>
          </a:bodyPr>
          <a:lstStyle/>
          <a:p>
            <a:pPr algn="ctr">
              <a:lnSpc>
                <a:spcPts val="3127"/>
              </a:lnSpc>
            </a:pPr>
            <a:r>
              <a:rPr lang="en-US" sz="2650" spc="-116">
                <a:solidFill>
                  <a:srgbClr val="2DB189"/>
                </a:solidFill>
                <a:latin typeface="IreneFlorentina"/>
                <a:ea typeface="IreneFlorentina"/>
                <a:cs typeface="IreneFlorentina"/>
                <a:sym typeface="IreneFlorentina"/>
              </a:rPr>
              <a:t>How do social stories help? </a:t>
            </a:r>
          </a:p>
          <a:p>
            <a:pPr algn="ctr">
              <a:lnSpc>
                <a:spcPts val="3127"/>
              </a:lnSpc>
            </a:pPr>
            <a:r>
              <a:rPr lang="en-US" sz="2650" spc="-116">
                <a:solidFill>
                  <a:srgbClr val="2DB189"/>
                </a:solidFill>
                <a:latin typeface="IreneFlorentina"/>
                <a:ea typeface="IreneFlorentina"/>
                <a:cs typeface="IreneFlorentina"/>
                <a:sym typeface="IreneFlorentina"/>
              </a:rPr>
              <a:t>Social stories present information in a literal, 'concrete' way, which may improve a person's understanding of a previously difficult or ambiguous situation or activity. The presentation and content can be adapted to meet different people's needs. </a:t>
            </a:r>
          </a:p>
          <a:p>
            <a:pPr algn="ctr">
              <a:lnSpc>
                <a:spcPts val="3127"/>
              </a:lnSpc>
              <a:spcBef>
                <a:spcPct val="0"/>
              </a:spcBef>
            </a:pPr>
            <a:endParaRPr lang="en-US" sz="2650" spc="-116">
              <a:solidFill>
                <a:srgbClr val="2DB189"/>
              </a:solidFill>
              <a:latin typeface="IreneFlorentina"/>
              <a:ea typeface="IreneFlorentina"/>
              <a:cs typeface="IreneFlorentina"/>
              <a:sym typeface="IreneFlorentina"/>
            </a:endParaRPr>
          </a:p>
        </p:txBody>
      </p:sp>
      <p:sp>
        <p:nvSpPr>
          <p:cNvPr id="11" name="TextBox 11"/>
          <p:cNvSpPr txBox="1"/>
          <p:nvPr/>
        </p:nvSpPr>
        <p:spPr>
          <a:xfrm>
            <a:off x="990409" y="5949129"/>
            <a:ext cx="7073018" cy="3796834"/>
          </a:xfrm>
          <a:prstGeom prst="rect">
            <a:avLst/>
          </a:prstGeom>
        </p:spPr>
        <p:txBody>
          <a:bodyPr lIns="0" tIns="0" rIns="0" bIns="0" rtlCol="0" anchor="t">
            <a:spAutoFit/>
          </a:bodyPr>
          <a:lstStyle/>
          <a:p>
            <a:pPr algn="ctr">
              <a:lnSpc>
                <a:spcPts val="2733"/>
              </a:lnSpc>
            </a:pPr>
            <a:r>
              <a:rPr lang="en-US" sz="2316" spc="-101">
                <a:solidFill>
                  <a:srgbClr val="EFA54F"/>
                </a:solidFill>
                <a:latin typeface="IreneFlorentina"/>
                <a:ea typeface="IreneFlorentina"/>
                <a:cs typeface="IreneFlorentina"/>
                <a:sym typeface="IreneFlorentina"/>
              </a:rPr>
              <a:t>2.Gather information </a:t>
            </a:r>
          </a:p>
          <a:p>
            <a:pPr algn="ctr">
              <a:lnSpc>
                <a:spcPts val="2733"/>
              </a:lnSpc>
            </a:pPr>
            <a:r>
              <a:rPr lang="en-US" sz="2316" spc="-101">
                <a:solidFill>
                  <a:srgbClr val="EFA54F"/>
                </a:solidFill>
                <a:latin typeface="IreneFlorentina"/>
                <a:ea typeface="IreneFlorentina"/>
                <a:cs typeface="IreneFlorentina"/>
                <a:sym typeface="IreneFlorentina"/>
              </a:rPr>
              <a:t>Collect information about the situation you want to describe in your social story. Where does the situation occur? Who is it with? How does it begin and end? How long does it last? What actually happens in the situation and why? If it is for a situation where a particular outcome is not guaranteed, use words like ‘sometimes’ and ‘usually’ in the story. </a:t>
            </a:r>
          </a:p>
          <a:p>
            <a:pPr algn="ctr">
              <a:lnSpc>
                <a:spcPts val="2733"/>
              </a:lnSpc>
              <a:spcBef>
                <a:spcPct val="0"/>
              </a:spcBef>
            </a:pPr>
            <a:endParaRPr lang="en-US" sz="2316" spc="-101">
              <a:solidFill>
                <a:srgbClr val="EFA54F"/>
              </a:solidFill>
              <a:latin typeface="IreneFlorentina"/>
              <a:ea typeface="IreneFlorentina"/>
              <a:cs typeface="IreneFlorentina"/>
              <a:sym typeface="IreneFlorentina"/>
            </a:endParaRPr>
          </a:p>
        </p:txBody>
      </p:sp>
      <p:sp>
        <p:nvSpPr>
          <p:cNvPr id="12" name="TextBox 12"/>
          <p:cNvSpPr txBox="1"/>
          <p:nvPr/>
        </p:nvSpPr>
        <p:spPr>
          <a:xfrm>
            <a:off x="8712824" y="5711107"/>
            <a:ext cx="7241403" cy="3367650"/>
          </a:xfrm>
          <a:prstGeom prst="rect">
            <a:avLst/>
          </a:prstGeom>
        </p:spPr>
        <p:txBody>
          <a:bodyPr lIns="0" tIns="0" rIns="0" bIns="0" rtlCol="0" anchor="t">
            <a:spAutoFit/>
          </a:bodyPr>
          <a:lstStyle/>
          <a:p>
            <a:pPr algn="ctr">
              <a:lnSpc>
                <a:spcPts val="2473"/>
              </a:lnSpc>
            </a:pPr>
            <a:r>
              <a:rPr lang="en-US" sz="2096" spc="-92">
                <a:solidFill>
                  <a:srgbClr val="F9705A"/>
                </a:solidFill>
                <a:latin typeface="IreneFlorentina"/>
                <a:ea typeface="IreneFlorentina"/>
                <a:cs typeface="IreneFlorentina"/>
                <a:sym typeface="IreneFlorentina"/>
              </a:rPr>
              <a:t>3.Tailor the text </a:t>
            </a:r>
          </a:p>
          <a:p>
            <a:pPr algn="ctr">
              <a:lnSpc>
                <a:spcPts val="2473"/>
              </a:lnSpc>
            </a:pPr>
            <a:r>
              <a:rPr lang="en-US" sz="2096" spc="-92">
                <a:solidFill>
                  <a:srgbClr val="F9705A"/>
                </a:solidFill>
                <a:latin typeface="IreneFlorentina"/>
                <a:ea typeface="IreneFlorentina"/>
                <a:cs typeface="IreneFlorentina"/>
                <a:sym typeface="IreneFlorentina"/>
              </a:rPr>
              <a:t>A social story needs to have a title, introduction, body and conclusion. It should use gentle and supportive language. </a:t>
            </a:r>
          </a:p>
          <a:p>
            <a:pPr algn="ctr">
              <a:lnSpc>
                <a:spcPts val="2473"/>
              </a:lnSpc>
            </a:pPr>
            <a:r>
              <a:rPr lang="en-US" sz="2096" spc="-92">
                <a:solidFill>
                  <a:srgbClr val="F9705A"/>
                </a:solidFill>
                <a:latin typeface="IreneFlorentina"/>
                <a:ea typeface="IreneFlorentina"/>
                <a:cs typeface="IreneFlorentina"/>
                <a:sym typeface="IreneFlorentina"/>
              </a:rPr>
              <a:t>It should answer six questions: where, when, who, what, how and why? </a:t>
            </a:r>
          </a:p>
          <a:p>
            <a:pPr algn="ctr">
              <a:lnSpc>
                <a:spcPts val="2473"/>
              </a:lnSpc>
              <a:spcBef>
                <a:spcPct val="0"/>
              </a:spcBef>
            </a:pPr>
            <a:r>
              <a:rPr lang="en-US" sz="2096" spc="-92">
                <a:solidFill>
                  <a:srgbClr val="F9705A"/>
                </a:solidFill>
                <a:latin typeface="IreneFlorentina"/>
                <a:ea typeface="IreneFlorentina"/>
                <a:cs typeface="IreneFlorentina"/>
                <a:sym typeface="IreneFlorentina"/>
              </a:rPr>
              <a:t>It should be made up of descriptive sentences, and may also have coaching sentences. A descriptive sentence accurately describes the context, whereas a coaching sentence gently guides behaviour. </a:t>
            </a:r>
          </a:p>
        </p:txBody>
      </p:sp>
      <p:sp>
        <p:nvSpPr>
          <p:cNvPr id="13" name="Freeform 13"/>
          <p:cNvSpPr/>
          <p:nvPr/>
        </p:nvSpPr>
        <p:spPr>
          <a:xfrm>
            <a:off x="14965950" y="404774"/>
            <a:ext cx="749180" cy="803410"/>
          </a:xfrm>
          <a:custGeom>
            <a:avLst/>
            <a:gdLst/>
            <a:ahLst/>
            <a:cxnLst/>
            <a:rect l="l" t="t" r="r" b="b"/>
            <a:pathLst>
              <a:path w="749180" h="803410">
                <a:moveTo>
                  <a:pt x="0" y="0"/>
                </a:moveTo>
                <a:lnTo>
                  <a:pt x="749180" y="0"/>
                </a:lnTo>
                <a:lnTo>
                  <a:pt x="749180" y="803410"/>
                </a:lnTo>
                <a:lnTo>
                  <a:pt x="0" y="8034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4" name="Freeform 14"/>
          <p:cNvSpPr/>
          <p:nvPr/>
        </p:nvSpPr>
        <p:spPr>
          <a:xfrm>
            <a:off x="2762142" y="404774"/>
            <a:ext cx="749180" cy="803410"/>
          </a:xfrm>
          <a:custGeom>
            <a:avLst/>
            <a:gdLst/>
            <a:ahLst/>
            <a:cxnLst/>
            <a:rect l="l" t="t" r="r" b="b"/>
            <a:pathLst>
              <a:path w="749180" h="803410">
                <a:moveTo>
                  <a:pt x="0" y="0"/>
                </a:moveTo>
                <a:lnTo>
                  <a:pt x="749180" y="0"/>
                </a:lnTo>
                <a:lnTo>
                  <a:pt x="749180" y="803410"/>
                </a:lnTo>
                <a:lnTo>
                  <a:pt x="0" y="80341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15" name="Group 15"/>
          <p:cNvGrpSpPr/>
          <p:nvPr/>
        </p:nvGrpSpPr>
        <p:grpSpPr>
          <a:xfrm rot="5400000">
            <a:off x="10921894" y="-18867"/>
            <a:ext cx="3254440" cy="6810227"/>
            <a:chOff x="0" y="0"/>
            <a:chExt cx="918267" cy="1921561"/>
          </a:xfrm>
        </p:grpSpPr>
        <p:sp>
          <p:nvSpPr>
            <p:cNvPr id="16" name="Freeform 16"/>
            <p:cNvSpPr/>
            <p:nvPr/>
          </p:nvSpPr>
          <p:spPr>
            <a:xfrm>
              <a:off x="0" y="0"/>
              <a:ext cx="918267" cy="1921561"/>
            </a:xfrm>
            <a:custGeom>
              <a:avLst/>
              <a:gdLst/>
              <a:ahLst/>
              <a:cxnLst/>
              <a:rect l="l" t="t" r="r" b="b"/>
              <a:pathLst>
                <a:path w="918267" h="1921561">
                  <a:moveTo>
                    <a:pt x="793806" y="1921561"/>
                  </a:moveTo>
                  <a:lnTo>
                    <a:pt x="124460" y="1921561"/>
                  </a:lnTo>
                  <a:cubicBezTo>
                    <a:pt x="55880" y="1921561"/>
                    <a:pt x="0" y="1865681"/>
                    <a:pt x="0" y="1797101"/>
                  </a:cubicBezTo>
                  <a:lnTo>
                    <a:pt x="0" y="124460"/>
                  </a:lnTo>
                  <a:cubicBezTo>
                    <a:pt x="0" y="55880"/>
                    <a:pt x="55880" y="0"/>
                    <a:pt x="124460" y="0"/>
                  </a:cubicBezTo>
                  <a:lnTo>
                    <a:pt x="793807" y="0"/>
                  </a:lnTo>
                  <a:cubicBezTo>
                    <a:pt x="862387" y="0"/>
                    <a:pt x="918267" y="55880"/>
                    <a:pt x="918267" y="124460"/>
                  </a:cubicBezTo>
                  <a:lnTo>
                    <a:pt x="918267" y="1797101"/>
                  </a:lnTo>
                  <a:cubicBezTo>
                    <a:pt x="918267" y="1865681"/>
                    <a:pt x="862387" y="1921561"/>
                    <a:pt x="793807" y="1921561"/>
                  </a:cubicBezTo>
                  <a:close/>
                </a:path>
              </a:pathLst>
            </a:custGeom>
            <a:solidFill>
              <a:srgbClr val="FEF9DD"/>
            </a:solidFill>
          </p:spPr>
        </p:sp>
      </p:grpSp>
      <p:sp>
        <p:nvSpPr>
          <p:cNvPr id="17" name="TextBox 17"/>
          <p:cNvSpPr txBox="1"/>
          <p:nvPr/>
        </p:nvSpPr>
        <p:spPr>
          <a:xfrm>
            <a:off x="9623589" y="1958923"/>
            <a:ext cx="5716951" cy="2768095"/>
          </a:xfrm>
          <a:prstGeom prst="rect">
            <a:avLst/>
          </a:prstGeom>
        </p:spPr>
        <p:txBody>
          <a:bodyPr lIns="0" tIns="0" rIns="0" bIns="0" rtlCol="0" anchor="t">
            <a:spAutoFit/>
          </a:bodyPr>
          <a:lstStyle/>
          <a:p>
            <a:pPr marL="496864" lvl="1" indent="-248432" algn="ctr">
              <a:lnSpc>
                <a:spcPts val="2715"/>
              </a:lnSpc>
              <a:buAutoNum type="arabicPeriod"/>
            </a:pPr>
            <a:r>
              <a:rPr lang="en-US" sz="2301" spc="-101">
                <a:solidFill>
                  <a:srgbClr val="3F3F3C"/>
                </a:solidFill>
                <a:latin typeface="IreneFlorentina"/>
                <a:ea typeface="IreneFlorentina"/>
                <a:cs typeface="IreneFlorentina"/>
                <a:sym typeface="IreneFlorentina"/>
              </a:rPr>
              <a:t>Picture the goal</a:t>
            </a:r>
          </a:p>
          <a:p>
            <a:pPr algn="ctr">
              <a:lnSpc>
                <a:spcPts val="2715"/>
              </a:lnSpc>
            </a:pPr>
            <a:endParaRPr lang="en-US" sz="2301" spc="-101">
              <a:solidFill>
                <a:srgbClr val="3F3F3C"/>
              </a:solidFill>
              <a:latin typeface="IreneFlorentina"/>
              <a:ea typeface="IreneFlorentina"/>
              <a:cs typeface="IreneFlorentina"/>
              <a:sym typeface="IreneFlorentina"/>
            </a:endParaRPr>
          </a:p>
          <a:p>
            <a:pPr algn="ctr">
              <a:lnSpc>
                <a:spcPts val="2715"/>
              </a:lnSpc>
            </a:pPr>
            <a:r>
              <a:rPr lang="en-US" sz="2301" spc="-101">
                <a:solidFill>
                  <a:srgbClr val="3F3F3C"/>
                </a:solidFill>
                <a:latin typeface="IreneFlorentina"/>
                <a:ea typeface="IreneFlorentina"/>
                <a:cs typeface="IreneFlorentina"/>
                <a:sym typeface="IreneFlorentina"/>
              </a:rPr>
              <a:t>Consider the social story's purpose. </a:t>
            </a:r>
          </a:p>
          <a:p>
            <a:pPr algn="ctr">
              <a:lnSpc>
                <a:spcPts val="2715"/>
              </a:lnSpc>
            </a:pPr>
            <a:endParaRPr lang="en-US" sz="2301" spc="-101">
              <a:solidFill>
                <a:srgbClr val="3F3F3C"/>
              </a:solidFill>
              <a:latin typeface="IreneFlorentina"/>
              <a:ea typeface="IreneFlorentina"/>
              <a:cs typeface="IreneFlorentina"/>
              <a:sym typeface="IreneFlorentina"/>
            </a:endParaRPr>
          </a:p>
          <a:p>
            <a:pPr algn="ctr">
              <a:lnSpc>
                <a:spcPts val="2715"/>
              </a:lnSpc>
              <a:spcBef>
                <a:spcPct val="0"/>
              </a:spcBef>
            </a:pPr>
            <a:r>
              <a:rPr lang="en-US" sz="2301" spc="-101">
                <a:solidFill>
                  <a:srgbClr val="3F3F3C"/>
                </a:solidFill>
                <a:latin typeface="IreneFlorentina"/>
                <a:ea typeface="IreneFlorentina"/>
                <a:cs typeface="IreneFlorentina"/>
                <a:sym typeface="IreneFlorentina"/>
              </a:rPr>
              <a:t>Now think about what the child needs to understand to achieve this goal.</a:t>
            </a:r>
          </a:p>
        </p:txBody>
      </p:sp>
      <p:sp>
        <p:nvSpPr>
          <p:cNvPr id="18" name="Freeform 18"/>
          <p:cNvSpPr/>
          <p:nvPr/>
        </p:nvSpPr>
        <p:spPr>
          <a:xfrm>
            <a:off x="16503419" y="8094114"/>
            <a:ext cx="1511763" cy="1356987"/>
          </a:xfrm>
          <a:custGeom>
            <a:avLst/>
            <a:gdLst/>
            <a:ahLst/>
            <a:cxnLst/>
            <a:rect l="l" t="t" r="r" b="b"/>
            <a:pathLst>
              <a:path w="1511763" h="1356987">
                <a:moveTo>
                  <a:pt x="0" y="0"/>
                </a:moveTo>
                <a:lnTo>
                  <a:pt x="1511762" y="0"/>
                </a:lnTo>
                <a:lnTo>
                  <a:pt x="1511762" y="1356987"/>
                </a:lnTo>
                <a:lnTo>
                  <a:pt x="0" y="1356987"/>
                </a:lnTo>
                <a:lnTo>
                  <a:pt x="0" y="0"/>
                </a:lnTo>
                <a:close/>
              </a:path>
            </a:pathLst>
          </a:custGeom>
          <a:blipFill>
            <a:blip r:embed="rId5"/>
            <a:stretch>
              <a:fillRect/>
            </a:stretch>
          </a:blipFill>
        </p:spPr>
      </p:sp>
      <p:sp>
        <p:nvSpPr>
          <p:cNvPr id="19" name="TextBox 19"/>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1287D6"/>
        </a:solidFill>
        <a:effectLst/>
      </p:bgPr>
    </p:bg>
    <p:spTree>
      <p:nvGrpSpPr>
        <p:cNvPr id="1" name=""/>
        <p:cNvGrpSpPr/>
        <p:nvPr/>
      </p:nvGrpSpPr>
      <p:grpSpPr>
        <a:xfrm>
          <a:off x="0" y="0"/>
          <a:ext cx="0" cy="0"/>
          <a:chOff x="0" y="0"/>
          <a:chExt cx="0" cy="0"/>
        </a:xfrm>
      </p:grpSpPr>
      <p:sp>
        <p:nvSpPr>
          <p:cNvPr id="2" name="Freeform 2"/>
          <p:cNvSpPr/>
          <p:nvPr/>
        </p:nvSpPr>
        <p:spPr>
          <a:xfrm>
            <a:off x="437711" y="563758"/>
            <a:ext cx="14718665" cy="4319608"/>
          </a:xfrm>
          <a:custGeom>
            <a:avLst/>
            <a:gdLst/>
            <a:ahLst/>
            <a:cxnLst/>
            <a:rect l="l" t="t" r="r" b="b"/>
            <a:pathLst>
              <a:path w="14718665" h="4319608">
                <a:moveTo>
                  <a:pt x="0" y="0"/>
                </a:moveTo>
                <a:lnTo>
                  <a:pt x="14718665" y="0"/>
                </a:lnTo>
                <a:lnTo>
                  <a:pt x="14718665" y="4319608"/>
                </a:lnTo>
                <a:lnTo>
                  <a:pt x="0" y="4319608"/>
                </a:lnTo>
                <a:lnTo>
                  <a:pt x="0" y="0"/>
                </a:lnTo>
                <a:close/>
              </a:path>
            </a:pathLst>
          </a:custGeom>
          <a:blipFill>
            <a:blip r:embed="rId2"/>
            <a:stretch>
              <a:fillRect l="-1980" t="-62226" r="-2885" b="-38766"/>
            </a:stretch>
          </a:blipFill>
        </p:spPr>
      </p:sp>
      <p:sp>
        <p:nvSpPr>
          <p:cNvPr id="3" name="Freeform 3"/>
          <p:cNvSpPr/>
          <p:nvPr/>
        </p:nvSpPr>
        <p:spPr>
          <a:xfrm>
            <a:off x="130157" y="5516894"/>
            <a:ext cx="15333774" cy="4462209"/>
          </a:xfrm>
          <a:custGeom>
            <a:avLst/>
            <a:gdLst/>
            <a:ahLst/>
            <a:cxnLst/>
            <a:rect l="l" t="t" r="r" b="b"/>
            <a:pathLst>
              <a:path w="15333774" h="4462209">
                <a:moveTo>
                  <a:pt x="0" y="0"/>
                </a:moveTo>
                <a:lnTo>
                  <a:pt x="15333774" y="0"/>
                </a:lnTo>
                <a:lnTo>
                  <a:pt x="15333774" y="4462209"/>
                </a:lnTo>
                <a:lnTo>
                  <a:pt x="0" y="4462209"/>
                </a:lnTo>
                <a:lnTo>
                  <a:pt x="0" y="0"/>
                </a:lnTo>
                <a:close/>
              </a:path>
            </a:pathLst>
          </a:custGeom>
          <a:blipFill>
            <a:blip r:embed="rId3"/>
            <a:stretch>
              <a:fillRect l="-340" t="-61095" r="-1751" b="-36243"/>
            </a:stretch>
          </a:blipFill>
        </p:spPr>
      </p:sp>
      <p:sp>
        <p:nvSpPr>
          <p:cNvPr id="4" name="Freeform 4"/>
          <p:cNvSpPr/>
          <p:nvPr/>
        </p:nvSpPr>
        <p:spPr>
          <a:xfrm>
            <a:off x="16503419" y="8094114"/>
            <a:ext cx="1511763" cy="1356987"/>
          </a:xfrm>
          <a:custGeom>
            <a:avLst/>
            <a:gdLst/>
            <a:ahLst/>
            <a:cxnLst/>
            <a:rect l="l" t="t" r="r" b="b"/>
            <a:pathLst>
              <a:path w="1511763" h="1356987">
                <a:moveTo>
                  <a:pt x="0" y="0"/>
                </a:moveTo>
                <a:lnTo>
                  <a:pt x="1511762" y="0"/>
                </a:lnTo>
                <a:lnTo>
                  <a:pt x="1511762" y="1356987"/>
                </a:lnTo>
                <a:lnTo>
                  <a:pt x="0" y="1356987"/>
                </a:lnTo>
                <a:lnTo>
                  <a:pt x="0" y="0"/>
                </a:lnTo>
                <a:close/>
              </a:path>
            </a:pathLst>
          </a:custGeom>
          <a:blipFill>
            <a:blip r:embed="rId4"/>
            <a:stretch>
              <a:fillRect/>
            </a:stretch>
          </a:blipFill>
        </p:spPr>
      </p:sp>
      <p:sp>
        <p:nvSpPr>
          <p:cNvPr id="5" name="TextBox 5"/>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287D6"/>
        </a:solidFill>
        <a:effectLst/>
      </p:bgPr>
    </p:bg>
    <p:spTree>
      <p:nvGrpSpPr>
        <p:cNvPr id="1" name=""/>
        <p:cNvGrpSpPr/>
        <p:nvPr/>
      </p:nvGrpSpPr>
      <p:grpSpPr>
        <a:xfrm>
          <a:off x="0" y="0"/>
          <a:ext cx="0" cy="0"/>
          <a:chOff x="0" y="0"/>
          <a:chExt cx="0" cy="0"/>
        </a:xfrm>
      </p:grpSpPr>
      <p:sp>
        <p:nvSpPr>
          <p:cNvPr id="2" name="Freeform 2"/>
          <p:cNvSpPr/>
          <p:nvPr/>
        </p:nvSpPr>
        <p:spPr>
          <a:xfrm>
            <a:off x="16503419" y="8329502"/>
            <a:ext cx="1511763" cy="1356987"/>
          </a:xfrm>
          <a:custGeom>
            <a:avLst/>
            <a:gdLst/>
            <a:ahLst/>
            <a:cxnLst/>
            <a:rect l="l" t="t" r="r" b="b"/>
            <a:pathLst>
              <a:path w="1511763" h="1356987">
                <a:moveTo>
                  <a:pt x="0" y="0"/>
                </a:moveTo>
                <a:lnTo>
                  <a:pt x="1511762" y="0"/>
                </a:lnTo>
                <a:lnTo>
                  <a:pt x="1511762" y="1356987"/>
                </a:lnTo>
                <a:lnTo>
                  <a:pt x="0" y="1356987"/>
                </a:lnTo>
                <a:lnTo>
                  <a:pt x="0" y="0"/>
                </a:lnTo>
                <a:close/>
              </a:path>
            </a:pathLst>
          </a:custGeom>
          <a:blipFill>
            <a:blip r:embed="rId2"/>
            <a:stretch>
              <a:fillRect/>
            </a:stretch>
          </a:blipFill>
        </p:spPr>
      </p:sp>
      <p:sp>
        <p:nvSpPr>
          <p:cNvPr id="3" name="Freeform 3"/>
          <p:cNvSpPr/>
          <p:nvPr/>
        </p:nvSpPr>
        <p:spPr>
          <a:xfrm>
            <a:off x="1567392" y="5280580"/>
            <a:ext cx="4715137" cy="5006420"/>
          </a:xfrm>
          <a:custGeom>
            <a:avLst/>
            <a:gdLst/>
            <a:ahLst/>
            <a:cxnLst/>
            <a:rect l="l" t="t" r="r" b="b"/>
            <a:pathLst>
              <a:path w="4715137" h="5006420">
                <a:moveTo>
                  <a:pt x="0" y="0"/>
                </a:moveTo>
                <a:lnTo>
                  <a:pt x="4715137" y="0"/>
                </a:lnTo>
                <a:lnTo>
                  <a:pt x="4715137" y="5006420"/>
                </a:lnTo>
                <a:lnTo>
                  <a:pt x="0" y="500642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719069">
            <a:off x="2715500" y="876238"/>
            <a:ext cx="4308040" cy="4574173"/>
          </a:xfrm>
          <a:custGeom>
            <a:avLst/>
            <a:gdLst/>
            <a:ahLst/>
            <a:cxnLst/>
            <a:rect l="l" t="t" r="r" b="b"/>
            <a:pathLst>
              <a:path w="4308040" h="4574173">
                <a:moveTo>
                  <a:pt x="0" y="0"/>
                </a:moveTo>
                <a:lnTo>
                  <a:pt x="4308039" y="0"/>
                </a:lnTo>
                <a:lnTo>
                  <a:pt x="4308039" y="4574174"/>
                </a:lnTo>
                <a:lnTo>
                  <a:pt x="0" y="457417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TextBox 5"/>
          <p:cNvSpPr txBox="1"/>
          <p:nvPr/>
        </p:nvSpPr>
        <p:spPr>
          <a:xfrm rot="-164602">
            <a:off x="3393187" y="1597363"/>
            <a:ext cx="2951753" cy="2712720"/>
          </a:xfrm>
          <a:prstGeom prst="rect">
            <a:avLst/>
          </a:prstGeom>
        </p:spPr>
        <p:txBody>
          <a:bodyPr lIns="0" tIns="0" rIns="0" bIns="0" rtlCol="0" anchor="t">
            <a:spAutoFit/>
          </a:bodyPr>
          <a:lstStyle/>
          <a:p>
            <a:pPr algn="ctr">
              <a:lnSpc>
                <a:spcPts val="3540"/>
              </a:lnSpc>
              <a:spcBef>
                <a:spcPct val="0"/>
              </a:spcBef>
            </a:pPr>
            <a:r>
              <a:rPr lang="en-US" sz="3000" spc="-131">
                <a:solidFill>
                  <a:srgbClr val="3F3F3C"/>
                </a:solidFill>
                <a:latin typeface="IreneFlorentina"/>
                <a:ea typeface="IreneFlorentina"/>
                <a:cs typeface="IreneFlorentina"/>
                <a:sym typeface="IreneFlorentina"/>
              </a:rPr>
              <a:t>Masturbation is allowed. It is normal. Most people do it sometimes.</a:t>
            </a:r>
          </a:p>
        </p:txBody>
      </p:sp>
      <p:sp>
        <p:nvSpPr>
          <p:cNvPr id="6" name="TextBox 6"/>
          <p:cNvSpPr txBox="1"/>
          <p:nvPr/>
        </p:nvSpPr>
        <p:spPr>
          <a:xfrm rot="-827718">
            <a:off x="2446813" y="5796206"/>
            <a:ext cx="2951753" cy="3608070"/>
          </a:xfrm>
          <a:prstGeom prst="rect">
            <a:avLst/>
          </a:prstGeom>
        </p:spPr>
        <p:txBody>
          <a:bodyPr lIns="0" tIns="0" rIns="0" bIns="0" rtlCol="0" anchor="t">
            <a:spAutoFit/>
          </a:bodyPr>
          <a:lstStyle/>
          <a:p>
            <a:pPr algn="ctr">
              <a:lnSpc>
                <a:spcPts val="3540"/>
              </a:lnSpc>
              <a:spcBef>
                <a:spcPct val="0"/>
              </a:spcBef>
            </a:pPr>
            <a:r>
              <a:rPr lang="en-US" sz="3000" spc="-131">
                <a:solidFill>
                  <a:srgbClr val="3F3F3C"/>
                </a:solidFill>
                <a:latin typeface="IreneFlorentina"/>
                <a:ea typeface="IreneFlorentina"/>
                <a:cs typeface="IreneFlorentina"/>
                <a:sym typeface="IreneFlorentina"/>
              </a:rPr>
              <a:t>Masturbation is private. You may only do it in a safe private place where you won't be disturbed. </a:t>
            </a:r>
          </a:p>
        </p:txBody>
      </p:sp>
      <p:sp>
        <p:nvSpPr>
          <p:cNvPr id="7" name="Freeform 7"/>
          <p:cNvSpPr/>
          <p:nvPr/>
        </p:nvSpPr>
        <p:spPr>
          <a:xfrm flipH="1">
            <a:off x="8229607" y="195911"/>
            <a:ext cx="4715137" cy="5006420"/>
          </a:xfrm>
          <a:custGeom>
            <a:avLst/>
            <a:gdLst/>
            <a:ahLst/>
            <a:cxnLst/>
            <a:rect l="l" t="t" r="r" b="b"/>
            <a:pathLst>
              <a:path w="4715137" h="5006420">
                <a:moveTo>
                  <a:pt x="4715137" y="0"/>
                </a:moveTo>
                <a:lnTo>
                  <a:pt x="0" y="0"/>
                </a:lnTo>
                <a:lnTo>
                  <a:pt x="0" y="5006420"/>
                </a:lnTo>
                <a:lnTo>
                  <a:pt x="4715137" y="5006420"/>
                </a:lnTo>
                <a:lnTo>
                  <a:pt x="4715137"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8" name="TextBox 8"/>
          <p:cNvSpPr txBox="1"/>
          <p:nvPr/>
        </p:nvSpPr>
        <p:spPr>
          <a:xfrm rot="854959">
            <a:off x="8556931" y="904793"/>
            <a:ext cx="4006315" cy="3160395"/>
          </a:xfrm>
          <a:prstGeom prst="rect">
            <a:avLst/>
          </a:prstGeom>
        </p:spPr>
        <p:txBody>
          <a:bodyPr lIns="0" tIns="0" rIns="0" bIns="0" rtlCol="0" anchor="t">
            <a:spAutoFit/>
          </a:bodyPr>
          <a:lstStyle/>
          <a:p>
            <a:pPr algn="ctr">
              <a:lnSpc>
                <a:spcPts val="3540"/>
              </a:lnSpc>
              <a:spcBef>
                <a:spcPct val="0"/>
              </a:spcBef>
            </a:pPr>
            <a:r>
              <a:rPr lang="en-US" sz="3000" spc="-131">
                <a:solidFill>
                  <a:srgbClr val="3F3F3C"/>
                </a:solidFill>
                <a:latin typeface="IreneFlorentina"/>
                <a:ea typeface="IreneFlorentina"/>
                <a:cs typeface="IreneFlorentina"/>
                <a:sym typeface="IreneFlorentina"/>
              </a:rPr>
              <a:t>Masturbation is healthy and safe. There are lots of benefits such as stress relief and sensory experience. </a:t>
            </a:r>
          </a:p>
        </p:txBody>
      </p:sp>
      <p:sp>
        <p:nvSpPr>
          <p:cNvPr id="9" name="Freeform 9"/>
          <p:cNvSpPr/>
          <p:nvPr/>
        </p:nvSpPr>
        <p:spPr>
          <a:xfrm>
            <a:off x="12544163" y="2963237"/>
            <a:ext cx="4715137" cy="5006420"/>
          </a:xfrm>
          <a:custGeom>
            <a:avLst/>
            <a:gdLst/>
            <a:ahLst/>
            <a:cxnLst/>
            <a:rect l="l" t="t" r="r" b="b"/>
            <a:pathLst>
              <a:path w="4715137" h="5006420">
                <a:moveTo>
                  <a:pt x="0" y="0"/>
                </a:moveTo>
                <a:lnTo>
                  <a:pt x="4715137" y="0"/>
                </a:lnTo>
                <a:lnTo>
                  <a:pt x="4715137" y="5006420"/>
                </a:lnTo>
                <a:lnTo>
                  <a:pt x="0" y="500642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0" name="TextBox 10"/>
          <p:cNvSpPr txBox="1"/>
          <p:nvPr/>
        </p:nvSpPr>
        <p:spPr>
          <a:xfrm rot="-867957">
            <a:off x="13493885" y="4449430"/>
            <a:ext cx="3134438" cy="1369695"/>
          </a:xfrm>
          <a:prstGeom prst="rect">
            <a:avLst/>
          </a:prstGeom>
        </p:spPr>
        <p:txBody>
          <a:bodyPr lIns="0" tIns="0" rIns="0" bIns="0" rtlCol="0" anchor="t">
            <a:spAutoFit/>
          </a:bodyPr>
          <a:lstStyle/>
          <a:p>
            <a:pPr algn="ctr">
              <a:lnSpc>
                <a:spcPts val="3540"/>
              </a:lnSpc>
              <a:spcBef>
                <a:spcPct val="0"/>
              </a:spcBef>
            </a:pPr>
            <a:r>
              <a:rPr lang="en-US" sz="3000" spc="-131">
                <a:solidFill>
                  <a:srgbClr val="3F3F3C"/>
                </a:solidFill>
                <a:latin typeface="IreneFlorentina"/>
                <a:ea typeface="IreneFlorentina"/>
                <a:cs typeface="IreneFlorentina"/>
                <a:sym typeface="IreneFlorentina"/>
              </a:rPr>
              <a:t>You may only masturbate in private. </a:t>
            </a:r>
          </a:p>
        </p:txBody>
      </p:sp>
      <p:sp>
        <p:nvSpPr>
          <p:cNvPr id="11" name="Freeform 11"/>
          <p:cNvSpPr/>
          <p:nvPr/>
        </p:nvSpPr>
        <p:spPr>
          <a:xfrm rot="-1484925" flipH="1">
            <a:off x="6786431" y="4978647"/>
            <a:ext cx="4715137" cy="5006420"/>
          </a:xfrm>
          <a:custGeom>
            <a:avLst/>
            <a:gdLst/>
            <a:ahLst/>
            <a:cxnLst/>
            <a:rect l="l" t="t" r="r" b="b"/>
            <a:pathLst>
              <a:path w="4715137" h="5006420">
                <a:moveTo>
                  <a:pt x="4715138" y="0"/>
                </a:moveTo>
                <a:lnTo>
                  <a:pt x="0" y="0"/>
                </a:lnTo>
                <a:lnTo>
                  <a:pt x="0" y="5006420"/>
                </a:lnTo>
                <a:lnTo>
                  <a:pt x="4715138" y="5006420"/>
                </a:lnTo>
                <a:lnTo>
                  <a:pt x="4715138"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2" name="TextBox 12"/>
          <p:cNvSpPr txBox="1"/>
          <p:nvPr/>
        </p:nvSpPr>
        <p:spPr>
          <a:xfrm rot="-635871">
            <a:off x="7334183" y="5444621"/>
            <a:ext cx="3719722" cy="4055745"/>
          </a:xfrm>
          <a:prstGeom prst="rect">
            <a:avLst/>
          </a:prstGeom>
        </p:spPr>
        <p:txBody>
          <a:bodyPr lIns="0" tIns="0" rIns="0" bIns="0" rtlCol="0" anchor="t">
            <a:spAutoFit/>
          </a:bodyPr>
          <a:lstStyle/>
          <a:p>
            <a:pPr algn="ctr">
              <a:lnSpc>
                <a:spcPts val="3540"/>
              </a:lnSpc>
              <a:spcBef>
                <a:spcPct val="0"/>
              </a:spcBef>
            </a:pPr>
            <a:r>
              <a:rPr lang="en-US" sz="3000" spc="-131">
                <a:solidFill>
                  <a:srgbClr val="3F3F3C"/>
                </a:solidFill>
                <a:latin typeface="IreneFlorentina"/>
                <a:ea typeface="IreneFlorentina"/>
                <a:cs typeface="IreneFlorentina"/>
                <a:sym typeface="IreneFlorentina"/>
              </a:rPr>
              <a:t>Masturbation may be uncomfortable if you do it for too long, or do it to roughly. You may make your genitals sore. </a:t>
            </a:r>
          </a:p>
        </p:txBody>
      </p:sp>
      <p:sp>
        <p:nvSpPr>
          <p:cNvPr id="13" name="TextBox 13"/>
          <p:cNvSpPr txBox="1"/>
          <p:nvPr/>
        </p:nvSpPr>
        <p:spPr>
          <a:xfrm>
            <a:off x="-4496962" y="214961"/>
            <a:ext cx="17874214" cy="1015619"/>
          </a:xfrm>
          <a:prstGeom prst="rect">
            <a:avLst/>
          </a:prstGeom>
        </p:spPr>
        <p:txBody>
          <a:bodyPr lIns="0" tIns="0" rIns="0" bIns="0" rtlCol="0" anchor="t">
            <a:spAutoFit/>
          </a:bodyPr>
          <a:lstStyle/>
          <a:p>
            <a:pPr algn="ctr">
              <a:lnSpc>
                <a:spcPts val="7888"/>
              </a:lnSpc>
            </a:pPr>
            <a:r>
              <a:rPr lang="en-US" sz="6800" spc="414">
                <a:solidFill>
                  <a:srgbClr val="FFFEFE"/>
                </a:solidFill>
                <a:latin typeface="Lazydog"/>
                <a:ea typeface="Lazydog"/>
                <a:cs typeface="Lazydog"/>
                <a:sym typeface="Lazydog"/>
              </a:rPr>
              <a:t>what can i say?</a:t>
            </a:r>
          </a:p>
        </p:txBody>
      </p:sp>
      <p:sp>
        <p:nvSpPr>
          <p:cNvPr id="14" name="TextBox 14"/>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287D6"/>
        </a:solidFill>
        <a:effectLst/>
      </p:bgPr>
    </p:bg>
    <p:spTree>
      <p:nvGrpSpPr>
        <p:cNvPr id="1" name=""/>
        <p:cNvGrpSpPr/>
        <p:nvPr/>
      </p:nvGrpSpPr>
      <p:grpSpPr>
        <a:xfrm>
          <a:off x="0" y="0"/>
          <a:ext cx="0" cy="0"/>
          <a:chOff x="0" y="0"/>
          <a:chExt cx="0" cy="0"/>
        </a:xfrm>
      </p:grpSpPr>
      <p:sp>
        <p:nvSpPr>
          <p:cNvPr id="2" name="TextBox 2"/>
          <p:cNvSpPr txBox="1"/>
          <p:nvPr/>
        </p:nvSpPr>
        <p:spPr>
          <a:xfrm>
            <a:off x="140967" y="423824"/>
            <a:ext cx="17874214" cy="1015619"/>
          </a:xfrm>
          <a:prstGeom prst="rect">
            <a:avLst/>
          </a:prstGeom>
        </p:spPr>
        <p:txBody>
          <a:bodyPr lIns="0" tIns="0" rIns="0" bIns="0" rtlCol="0" anchor="t">
            <a:spAutoFit/>
          </a:bodyPr>
          <a:lstStyle/>
          <a:p>
            <a:pPr algn="ctr">
              <a:lnSpc>
                <a:spcPts val="7888"/>
              </a:lnSpc>
            </a:pPr>
            <a:r>
              <a:rPr lang="en-US" sz="6800" spc="414">
                <a:solidFill>
                  <a:srgbClr val="FFFEFE"/>
                </a:solidFill>
                <a:latin typeface="Lazydog"/>
                <a:ea typeface="Lazydog"/>
                <a:cs typeface="Lazydog"/>
                <a:sym typeface="Lazydog"/>
              </a:rPr>
              <a:t>Resources and references</a:t>
            </a:r>
          </a:p>
        </p:txBody>
      </p:sp>
      <p:sp>
        <p:nvSpPr>
          <p:cNvPr id="3" name="TextBox 3"/>
          <p:cNvSpPr txBox="1"/>
          <p:nvPr/>
        </p:nvSpPr>
        <p:spPr>
          <a:xfrm>
            <a:off x="749727" y="2137573"/>
            <a:ext cx="15983500" cy="7290300"/>
          </a:xfrm>
          <a:prstGeom prst="rect">
            <a:avLst/>
          </a:prstGeom>
        </p:spPr>
        <p:txBody>
          <a:bodyPr lIns="0" tIns="0" rIns="0" bIns="0" rtlCol="0" anchor="t">
            <a:spAutoFit/>
          </a:bodyPr>
          <a:lstStyle/>
          <a:p>
            <a:pPr marL="951476" lvl="1" indent="-475738" algn="ctr">
              <a:lnSpc>
                <a:spcPts val="5200"/>
              </a:lnSpc>
              <a:buFont typeface="Arial"/>
              <a:buChar char="•"/>
            </a:pPr>
            <a:r>
              <a:rPr lang="en-US" sz="4407" spc="-193" dirty="0">
                <a:solidFill>
                  <a:srgbClr val="CFEEFF"/>
                </a:solidFill>
                <a:latin typeface="IreneFlorentina"/>
                <a:ea typeface="IreneFlorentina"/>
                <a:cs typeface="IreneFlorentina"/>
                <a:sym typeface="IreneFlorentina"/>
              </a:rPr>
              <a:t>Draft RSHE statutory guidance (DfE 2024)</a:t>
            </a:r>
          </a:p>
          <a:p>
            <a:pPr marL="951476" lvl="1" indent="-475738" algn="ctr">
              <a:lnSpc>
                <a:spcPts val="5200"/>
              </a:lnSpc>
              <a:buFont typeface="Arial"/>
              <a:buChar char="•"/>
            </a:pPr>
            <a:r>
              <a:rPr lang="en-US" sz="4407" spc="-193" dirty="0">
                <a:solidFill>
                  <a:schemeClr val="bg1"/>
                </a:solidFill>
                <a:latin typeface="IreneFlorentina"/>
                <a:ea typeface="IreneFlorentina"/>
                <a:cs typeface="IreneFlorentina"/>
                <a:sym typeface="IreneFlorentina"/>
                <a:hlinkClick r:id="rId2" tooltip="https://www.autism.org.uk/advice-and-guidance/topics/communication/communication-tools/social-stories-and-comic-strip-coversations">
                  <a:extLst>
                    <a:ext uri="{A12FA001-AC4F-418D-AE19-62706E023703}">
                      <ahyp:hlinkClr xmlns:ahyp="http://schemas.microsoft.com/office/drawing/2018/hyperlinkcolor" val="tx"/>
                    </a:ext>
                  </a:extLst>
                </a:hlinkClick>
              </a:rPr>
              <a:t>Social stories and comic strip conversations (autism.org.uk)</a:t>
            </a:r>
            <a:r>
              <a:rPr lang="en-US" sz="4407" spc="-193" dirty="0">
                <a:solidFill>
                  <a:schemeClr val="bg1"/>
                </a:solidFill>
                <a:latin typeface="IreneFlorentina"/>
                <a:ea typeface="IreneFlorentina"/>
                <a:cs typeface="IreneFlorentina"/>
                <a:sym typeface="IreneFlorentina"/>
              </a:rPr>
              <a:t> </a:t>
            </a:r>
          </a:p>
          <a:p>
            <a:pPr marL="951476" lvl="1" indent="-475738" algn="ctr">
              <a:lnSpc>
                <a:spcPts val="5200"/>
              </a:lnSpc>
              <a:buFont typeface="Arial"/>
              <a:buChar char="•"/>
            </a:pPr>
            <a:r>
              <a:rPr lang="en-US" sz="4407" spc="-193" dirty="0">
                <a:solidFill>
                  <a:schemeClr val="bg1"/>
                </a:solidFill>
                <a:latin typeface="IreneFlorentina"/>
                <a:ea typeface="IreneFlorentina"/>
                <a:cs typeface="IreneFlorentina"/>
                <a:sym typeface="IreneFlorentina"/>
                <a:hlinkClick r:id="rId3" tooltip="https://www.healthychildren.org/English/ages-stages/gradeschool/puberty/Pages/Masturbation.aspx?gclid=EAIaIQobChMIyYbSpryj9gIVv4FQBh2GmA3iEAAYAiAAEgIoYvD_BwE">
                  <a:extLst>
                    <a:ext uri="{A12FA001-AC4F-418D-AE19-62706E023703}">
                      <ahyp:hlinkClr xmlns:ahyp="http://schemas.microsoft.com/office/drawing/2018/hyperlinkcolor" val="tx"/>
                    </a:ext>
                  </a:extLst>
                </a:hlinkClick>
              </a:rPr>
              <a:t>Masturbation - HealthyChildren.org</a:t>
            </a:r>
            <a:r>
              <a:rPr lang="en-US" sz="4407" spc="-193" dirty="0">
                <a:solidFill>
                  <a:schemeClr val="bg1"/>
                </a:solidFill>
                <a:latin typeface="IreneFlorentina"/>
                <a:ea typeface="IreneFlorentina"/>
                <a:cs typeface="IreneFlorentina"/>
                <a:sym typeface="IreneFlorentina"/>
              </a:rPr>
              <a:t> </a:t>
            </a:r>
          </a:p>
          <a:p>
            <a:pPr marL="951476" lvl="1" indent="-475738" algn="ctr">
              <a:lnSpc>
                <a:spcPts val="5200"/>
              </a:lnSpc>
              <a:buFont typeface="Arial"/>
              <a:buChar char="•"/>
            </a:pPr>
            <a:r>
              <a:rPr lang="en-US" sz="4407" spc="-193" dirty="0">
                <a:solidFill>
                  <a:schemeClr val="bg1"/>
                </a:solidFill>
                <a:latin typeface="IreneFlorentina"/>
                <a:ea typeface="IreneFlorentina"/>
                <a:cs typeface="IreneFlorentina"/>
                <a:sym typeface="IreneFlorentina"/>
                <a:hlinkClick r:id="rId4" tooltip="https://www.twinkl.co.uk/search?q=masturbation">
                  <a:extLst>
                    <a:ext uri="{A12FA001-AC4F-418D-AE19-62706E023703}">
                      <ahyp:hlinkClr xmlns:ahyp="http://schemas.microsoft.com/office/drawing/2018/hyperlinkcolor" val="tx"/>
                    </a:ext>
                  </a:extLst>
                </a:hlinkClick>
              </a:rPr>
              <a:t>9 Top Masturbation Teaching Resources (twinkl.co.uk)</a:t>
            </a:r>
          </a:p>
          <a:p>
            <a:pPr marL="951476" lvl="1" indent="-475738" algn="ctr">
              <a:lnSpc>
                <a:spcPts val="5200"/>
              </a:lnSpc>
              <a:buFont typeface="Arial"/>
              <a:buChar char="•"/>
            </a:pPr>
            <a:r>
              <a:rPr lang="en-US" sz="4407" spc="-193" dirty="0">
                <a:solidFill>
                  <a:schemeClr val="bg1"/>
                </a:solidFill>
                <a:latin typeface="IreneFlorentina"/>
                <a:ea typeface="IreneFlorentina"/>
                <a:cs typeface="IreneFlorentina"/>
                <a:sym typeface="IreneFlorentina"/>
                <a:hlinkClick r:id="rId5" tooltip="https://www.sexeducationforum.org.uk/news/blog/5-ways-get-ready-statutory-rse?gclid=EAIaIQobChMIiba21sKj9gIVnYBQBh2YMguCEAAYASAAEgLCAfD_BwE">
                  <a:extLst>
                    <a:ext uri="{A12FA001-AC4F-418D-AE19-62706E023703}">
                      <ahyp:hlinkClr xmlns:ahyp="http://schemas.microsoft.com/office/drawing/2018/hyperlinkcolor" val="tx"/>
                    </a:ext>
                  </a:extLst>
                </a:hlinkClick>
              </a:rPr>
              <a:t>5 ways to get ready for statutory RSE | sexeducationforum.org.uk</a:t>
            </a:r>
          </a:p>
          <a:p>
            <a:pPr marL="951476" lvl="1" indent="-475738" algn="ctr">
              <a:lnSpc>
                <a:spcPts val="5200"/>
              </a:lnSpc>
              <a:buFont typeface="Arial"/>
              <a:buChar char="•"/>
            </a:pPr>
            <a:r>
              <a:rPr lang="en-US" sz="4407" spc="-193" dirty="0">
                <a:solidFill>
                  <a:schemeClr val="bg1"/>
                </a:solidFill>
                <a:latin typeface="IreneFlorentina"/>
                <a:ea typeface="IreneFlorentina"/>
                <a:cs typeface="IreneFlorentina"/>
                <a:sym typeface="IreneFlorentina"/>
                <a:hlinkClick r:id="rId6" tooltip="https://www.sexeducationforum.org.uk/sites/default/files/field/attachment/RSE%20for%20disabled%20pupils%20and%20pupils%20with%20SEN%20-%20SEF.pdf">
                  <a:extLst>
                    <a:ext uri="{A12FA001-AC4F-418D-AE19-62706E023703}">
                      <ahyp:hlinkClr xmlns:ahyp="http://schemas.microsoft.com/office/drawing/2018/hyperlinkcolor" val="tx"/>
                    </a:ext>
                  </a:extLst>
                </a:hlinkClick>
              </a:rPr>
              <a:t>RSE for disabled pupils and pupils with SEN - SEF.pdf (sexeducationforum.org.uk)</a:t>
            </a:r>
          </a:p>
          <a:p>
            <a:pPr marL="951475" lvl="1" indent="-475738" algn="ctr">
              <a:lnSpc>
                <a:spcPts val="5200"/>
              </a:lnSpc>
              <a:buFont typeface="Arial"/>
              <a:buChar char="•"/>
            </a:pPr>
            <a:endParaRPr lang="en-US" sz="4407" spc="-193" dirty="0">
              <a:solidFill>
                <a:srgbClr val="CFEEFF"/>
              </a:solidFill>
              <a:latin typeface="IreneFlorentina"/>
              <a:ea typeface="IreneFlorentina"/>
              <a:cs typeface="IreneFlorentina"/>
              <a:sym typeface="IreneFlorentina"/>
              <a:hlinkClick r:id="rId6" tooltip="https://www.sexeducationforum.org.uk/sites/default/files/field/attachment/RSE%20for%20disabled%20pupils%20and%20pupils%20with%20SEN%20-%20SEF.pdf">
                <a:extLst>
                  <a:ext uri="{A12FA001-AC4F-418D-AE19-62706E023703}">
                    <ahyp:hlinkClr xmlns:ahyp="http://schemas.microsoft.com/office/drawing/2018/hyperlinkcolor" val="tx"/>
                  </a:ext>
                </a:extLst>
              </a:hlinkClick>
            </a:endParaRPr>
          </a:p>
        </p:txBody>
      </p:sp>
      <p:sp>
        <p:nvSpPr>
          <p:cNvPr id="4" name="Freeform 4"/>
          <p:cNvSpPr/>
          <p:nvPr/>
        </p:nvSpPr>
        <p:spPr>
          <a:xfrm>
            <a:off x="16503419" y="8329502"/>
            <a:ext cx="1511763" cy="1356987"/>
          </a:xfrm>
          <a:custGeom>
            <a:avLst/>
            <a:gdLst/>
            <a:ahLst/>
            <a:cxnLst/>
            <a:rect l="l" t="t" r="r" b="b"/>
            <a:pathLst>
              <a:path w="1511763" h="1356987">
                <a:moveTo>
                  <a:pt x="0" y="0"/>
                </a:moveTo>
                <a:lnTo>
                  <a:pt x="1511762" y="0"/>
                </a:lnTo>
                <a:lnTo>
                  <a:pt x="1511762" y="1356987"/>
                </a:lnTo>
                <a:lnTo>
                  <a:pt x="0" y="1356987"/>
                </a:lnTo>
                <a:lnTo>
                  <a:pt x="0" y="0"/>
                </a:lnTo>
                <a:close/>
              </a:path>
            </a:pathLst>
          </a:custGeom>
          <a:blipFill>
            <a:blip r:embed="rId7"/>
            <a:stretch>
              <a:fillRect/>
            </a:stretch>
          </a:blipFill>
        </p:spPr>
      </p:sp>
      <p:sp>
        <p:nvSpPr>
          <p:cNvPr id="5" name="TextBox 5"/>
          <p:cNvSpPr txBox="1"/>
          <p:nvPr/>
        </p:nvSpPr>
        <p:spPr>
          <a:xfrm>
            <a:off x="12944744" y="9765426"/>
            <a:ext cx="6766959" cy="445262"/>
          </a:xfrm>
          <a:prstGeom prst="rect">
            <a:avLst/>
          </a:prstGeom>
        </p:spPr>
        <p:txBody>
          <a:bodyPr lIns="0" tIns="0" rIns="0" bIns="0" rtlCol="0" anchor="t">
            <a:spAutoFit/>
          </a:bodyPr>
          <a:lstStyle/>
          <a:p>
            <a:pPr algn="ctr">
              <a:lnSpc>
                <a:spcPts val="3304"/>
              </a:lnSpc>
            </a:pPr>
            <a:r>
              <a:rPr lang="en-US" sz="2800" spc="-47">
                <a:solidFill>
                  <a:srgbClr val="FFF465"/>
                </a:solidFill>
                <a:latin typeface="IreneFlorentina"/>
                <a:ea typeface="IreneFlorentina"/>
                <a:cs typeface="IreneFlorentina"/>
                <a:sym typeface="IreneFlorentina"/>
              </a:rPr>
              <a:t>Katie GM 2024</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2D5815059C34C428E34FB77F920E3C2" ma:contentTypeVersion="4" ma:contentTypeDescription="Create a new document." ma:contentTypeScope="" ma:versionID="73da903104f3d2c5a8c17c47dea641ef">
  <xsd:schema xmlns:xsd="http://www.w3.org/2001/XMLSchema" xmlns:xs="http://www.w3.org/2001/XMLSchema" xmlns:p="http://schemas.microsoft.com/office/2006/metadata/properties" xmlns:ns2="52ce7f1f-9006-4779-b349-c791c78911f5" targetNamespace="http://schemas.microsoft.com/office/2006/metadata/properties" ma:root="true" ma:fieldsID="0246c7a0f29bc44cef9ffc40bc545671" ns2:_="">
    <xsd:import namespace="52ce7f1f-9006-4779-b349-c791c78911f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2ce7f1f-9006-4779-b349-c791c78911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82B8F41-AF88-4B2D-A0CC-522722E75498}"/>
</file>

<file path=customXml/itemProps2.xml><?xml version="1.0" encoding="utf-8"?>
<ds:datastoreItem xmlns:ds="http://schemas.openxmlformats.org/officeDocument/2006/customXml" ds:itemID="{E9771DEC-A2E3-4FB2-BE01-1D9D7106478F}"/>
</file>

<file path=customXml/itemProps3.xml><?xml version="1.0" encoding="utf-8"?>
<ds:datastoreItem xmlns:ds="http://schemas.openxmlformats.org/officeDocument/2006/customXml" ds:itemID="{B3AF301F-983C-4DF3-9063-0A9717AC4A1C}"/>
</file>

<file path=docProps/app.xml><?xml version="1.0" encoding="utf-8"?>
<Properties xmlns="http://schemas.openxmlformats.org/officeDocument/2006/extended-properties" xmlns:vt="http://schemas.openxmlformats.org/officeDocument/2006/docPropsVTypes">
  <TotalTime>1332</TotalTime>
  <Words>599</Words>
  <Application>Microsoft Office PowerPoint</Application>
  <PresentationFormat>Custom</PresentationFormat>
  <Paragraphs>51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IreneFlorentina</vt:lpstr>
      <vt:lpstr>Calibri</vt:lpstr>
      <vt:lpstr>Arial</vt:lpstr>
      <vt:lpstr>Lazydog</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RSHE Masturbation</dc:title>
  <cp:lastModifiedBy>Katie Gordon-Morris</cp:lastModifiedBy>
  <cp:revision>6</cp:revision>
  <dcterms:created xsi:type="dcterms:W3CDTF">2006-08-16T00:00:00Z</dcterms:created>
  <dcterms:modified xsi:type="dcterms:W3CDTF">2024-11-28T09:33:02Z</dcterms:modified>
  <dc:identifier>DAE5rVKqHhk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0x01010042D5815059C34C428E34FB77F920E3C2</vt:lpwstr>
  </property>
</Properties>
</file>